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326" r:id="rId4"/>
    <p:sldId id="327" r:id="rId5"/>
    <p:sldId id="328" r:id="rId6"/>
    <p:sldId id="258" r:id="rId7"/>
    <p:sldId id="257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59" r:id="rId16"/>
    <p:sldId id="319" r:id="rId17"/>
    <p:sldId id="260" r:id="rId18"/>
    <p:sldId id="261" r:id="rId19"/>
    <p:sldId id="263" r:id="rId20"/>
    <p:sldId id="262" r:id="rId21"/>
    <p:sldId id="264" r:id="rId22"/>
    <p:sldId id="265" r:id="rId23"/>
    <p:sldId id="266" r:id="rId24"/>
    <p:sldId id="274" r:id="rId25"/>
    <p:sldId id="287" r:id="rId26"/>
    <p:sldId id="275" r:id="rId27"/>
    <p:sldId id="276" r:id="rId28"/>
    <p:sldId id="325" r:id="rId29"/>
    <p:sldId id="324" r:id="rId30"/>
    <p:sldId id="322" r:id="rId31"/>
    <p:sldId id="323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8" r:id="rId43"/>
    <p:sldId id="289" r:id="rId44"/>
    <p:sldId id="290" r:id="rId45"/>
    <p:sldId id="291" r:id="rId46"/>
    <p:sldId id="292" r:id="rId47"/>
    <p:sldId id="293" r:id="rId48"/>
    <p:sldId id="295" r:id="rId49"/>
    <p:sldId id="296" r:id="rId50"/>
    <p:sldId id="297" r:id="rId51"/>
    <p:sldId id="298" r:id="rId52"/>
    <p:sldId id="299" r:id="rId53"/>
    <p:sldId id="301" r:id="rId54"/>
    <p:sldId id="300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294" r:id="rId69"/>
    <p:sldId id="318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6" autoAdjust="0"/>
    <p:restoredTop sz="94660"/>
  </p:normalViewPr>
  <p:slideViewPr>
    <p:cSldViewPr>
      <p:cViewPr varScale="1">
        <p:scale>
          <a:sx n="68" d="100"/>
          <a:sy n="68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8C6A6-D3A2-4D73-BDDE-5B43BD785063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63436-1ECD-4062-945E-9426EEC12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1B5E-DF25-4A24-BCF3-ADFABC037C91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6F8F-4CF3-49D0-93A2-708324859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18D2-F282-41E1-AEC2-1C17E317BA73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67CE-1E2C-4745-A1FB-51A6EE47B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849F5-D5C6-40EF-A0A0-4B7D3A307B31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31C87-3648-4B09-A0AB-0ABEF4043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F173-3BE2-40AC-AB33-8F838C2D7698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7171A-3F01-48A5-B632-21E59DADF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11C8C-5CC6-413F-AA93-339828B6158A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25E0D-78AC-48BD-9F68-5CEE287C8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E126-037E-4EBC-B9E5-C5E8D4D3B275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2D062-A7F4-4553-A311-1FA997171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030C-3F40-456A-BD2A-34D9CAEE9AE1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02588-58A2-41D2-BA14-DE5B0D14D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CFFCF-36B4-48A4-ABAA-5C0F7018257E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A4BD5-6440-4C53-9DF1-338D940E4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420D-01EA-4D3A-9090-899186E3A8F0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602A9-373A-4A01-B229-DCF4CA6A1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FB4B3-40B7-4119-843F-93A1B25A76CA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DD734-FA97-4484-8CAC-919287C3B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3D788D-5D51-4B47-B2CC-14C9C7677BCF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F64905-C84A-40DA-B6AB-9DBF703FE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features" TargetMode="External"/><Relationship Id="rId2" Type="http://schemas.openxmlformats.org/officeDocument/2006/relationships/hyperlink" Target="https://zen.yandex.ru/media/id/5ad5b41c168a91ec30f80620/20-instrumentov-formiruiuscego-ocenivaniia-dlia-vashego-klassa-5bfd17fcbddd2800abc14af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s://kahoot.com/" TargetMode="External"/><Relationship Id="rId3" Type="http://schemas.openxmlformats.org/officeDocument/2006/relationships/hyperlink" Target="https://www.gimkit.com/" TargetMode="External"/><Relationship Id="rId7" Type="http://schemas.openxmlformats.org/officeDocument/2006/relationships/hyperlink" Target="https://spiral.ac/" TargetMode="External"/><Relationship Id="rId2" Type="http://schemas.openxmlformats.org/officeDocument/2006/relationships/hyperlink" Target="http://forms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ocrative.com/" TargetMode="External"/><Relationship Id="rId5" Type="http://schemas.openxmlformats.org/officeDocument/2006/relationships/hyperlink" Target="https://quizlet.com/" TargetMode="External"/><Relationship Id="rId4" Type="http://schemas.openxmlformats.org/officeDocument/2006/relationships/hyperlink" Target="https://support.google.com/edu/classroom/answer/6020293?co=GENIE.Platform%3DDesktop&amp;hl=en" TargetMode="Externa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edsovet.org/beta/article/sto-idej-i-dvadcat-dva-instrumenta-dla-formiruusego-ocenivani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metheanworld.com/gb/products/lesson-delivery-software/activinspire/" TargetMode="External"/><Relationship Id="rId3" Type="http://schemas.openxmlformats.org/officeDocument/2006/relationships/hyperlink" Target="http://www.polleverywhere.com/" TargetMode="External"/><Relationship Id="rId7" Type="http://schemas.openxmlformats.org/officeDocument/2006/relationships/hyperlink" Target="https://www.prometheanworld.com/products/interactive-displays/activpanel/" TargetMode="External"/><Relationship Id="rId2" Type="http://schemas.openxmlformats.org/officeDocument/2006/relationships/hyperlink" Target="http://www.mentimet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iral.ac/" TargetMode="External"/><Relationship Id="rId5" Type="http://schemas.openxmlformats.org/officeDocument/2006/relationships/hyperlink" Target="https://quizlet.com/" TargetMode="External"/><Relationship Id="rId4" Type="http://schemas.openxmlformats.org/officeDocument/2006/relationships/hyperlink" Target="https://surveyplanet.com/" TargetMode="Externa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hyperlink" Target="https://kahoot.com/" TargetMode="External"/><Relationship Id="rId13" Type="http://schemas.openxmlformats.org/officeDocument/2006/relationships/hyperlink" Target="http://www.peardeck.com/" TargetMode="External"/><Relationship Id="rId3" Type="http://schemas.openxmlformats.org/officeDocument/2006/relationships/hyperlink" Target="https://www.pinterest.co.uk/teachers/" TargetMode="External"/><Relationship Id="rId7" Type="http://schemas.openxmlformats.org/officeDocument/2006/relationships/hyperlink" Target="http://www.gimkit.com/" TargetMode="External"/><Relationship Id="rId12" Type="http://schemas.openxmlformats.org/officeDocument/2006/relationships/hyperlink" Target="https://nearpod.com/" TargetMode="External"/><Relationship Id="rId2" Type="http://schemas.openxmlformats.org/officeDocument/2006/relationships/hyperlink" Target="https://padle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lipgrid.com/" TargetMode="External"/><Relationship Id="rId11" Type="http://schemas.openxmlformats.org/officeDocument/2006/relationships/hyperlink" Target="http://insertlearning.com/" TargetMode="External"/><Relationship Id="rId5" Type="http://schemas.openxmlformats.org/officeDocument/2006/relationships/hyperlink" Target="https://edpuzzle.com/" TargetMode="External"/><Relationship Id="rId10" Type="http://schemas.openxmlformats.org/officeDocument/2006/relationships/hyperlink" Target="https://www.prometheanworld.com/en-gb/products/interactive-flat-panels/activpanel" TargetMode="External"/><Relationship Id="rId4" Type="http://schemas.openxmlformats.org/officeDocument/2006/relationships/hyperlink" Target="http://web.seesaw.me/" TargetMode="External"/><Relationship Id="rId9" Type="http://schemas.openxmlformats.org/officeDocument/2006/relationships/hyperlink" Target="https://www.prodigygame.com/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xton.com/ca/" TargetMode="External"/><Relationship Id="rId7" Type="http://schemas.openxmlformats.org/officeDocument/2006/relationships/hyperlink" Target="https://www.prometheanworld.com/products/interactive-displays/activpanel/" TargetMode="External"/><Relationship Id="rId2" Type="http://schemas.openxmlformats.org/officeDocument/2006/relationships/hyperlink" Target="https://developers.google.com/char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crative.com/" TargetMode="External"/><Relationship Id="rId5" Type="http://schemas.openxmlformats.org/officeDocument/2006/relationships/hyperlink" Target="https://www.plickers.com/" TargetMode="External"/><Relationship Id="rId4" Type="http://schemas.openxmlformats.org/officeDocument/2006/relationships/hyperlink" Target="https://www.diffen.com/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edsovet.org/beta/article/veb-servisy-dla-ocenivania-na-uroke-moj-vybor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Технология Формирующего оценивания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96D0BC4-367E-40E6-B843-97BF7ACF09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500" b="1"/>
              <a:t>Задание 2</a:t>
            </a:r>
            <a:r>
              <a:rPr lang="ru-RU" sz="2500"/>
              <a:t>. Ситуация </a:t>
            </a:r>
            <a:r>
              <a:rPr lang="ru-RU" sz="2500" i="1"/>
              <a:t>«В школе будут отменены отметки. Оценивание учащихся будет исключительно безотметочным способом»</a:t>
            </a:r>
            <a:r>
              <a:rPr lang="ru-RU" sz="2500"/>
              <a:t>. Заполните таблицу </a:t>
            </a:r>
            <a:br>
              <a:rPr lang="ru-RU" sz="2500"/>
            </a:br>
            <a:r>
              <a:rPr lang="ru-RU" sz="2500"/>
              <a:t>(</a:t>
            </a:r>
            <a:r>
              <a:rPr lang="ru-RU" sz="2500">
                <a:solidFill>
                  <a:srgbClr val="FF0000"/>
                </a:solidFill>
              </a:rPr>
              <a:t>Прием «Плюс-минус-интересно»</a:t>
            </a:r>
            <a:r>
              <a:rPr lang="ru-RU" sz="2500"/>
              <a:t>) </a:t>
            </a:r>
            <a:br>
              <a:rPr lang="ru-RU" sz="2500"/>
            </a:br>
            <a:endParaRPr lang="ru-RU" sz="250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3733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10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Плюс </a:t>
                      </a:r>
                    </a:p>
                    <a:p>
                      <a:pPr algn="ctr"/>
                      <a:r>
                        <a:rPr lang="ru-RU" dirty="0"/>
                        <a:t>(достоинства)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Минус </a:t>
                      </a:r>
                    </a:p>
                    <a:p>
                      <a:pPr algn="ctr"/>
                      <a:r>
                        <a:rPr lang="ru-RU" dirty="0"/>
                        <a:t>(недостатки)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Интересно </a:t>
                      </a:r>
                    </a:p>
                    <a:p>
                      <a:pPr algn="ctr"/>
                      <a:r>
                        <a:rPr lang="ru-RU" dirty="0"/>
                        <a:t>(то, что невозможно однозначно отнести к +/-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5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5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5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Задание 3. </a:t>
            </a:r>
            <a:r>
              <a:rPr lang="ru-RU" sz="3200" dirty="0"/>
              <a:t>Обсудите и выделите НЕДОСТАТКИ существующих подходов к оцениванию, запишите их на листе</a:t>
            </a:r>
          </a:p>
        </p:txBody>
      </p:sp>
      <p:pic>
        <p:nvPicPr>
          <p:cNvPr id="22530" name="Содержимое 3" descr="лист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600200"/>
            <a:ext cx="4525963" cy="4525963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4000" dirty="0"/>
            </a:br>
            <a:r>
              <a:rPr lang="ru-RU" sz="4000" dirty="0"/>
              <a:t>Недостатки существующей в школе системы оценивания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Оценка осуществляется исключительно учителем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Оценка- конечный показатель эффективности обучения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Оценка сосредоточена на отдельном предмете и теме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Цель оценки – наказание за ошибку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Нехватка времени на оценивание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Давление родителей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Отсутствие четких критериев оценивания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Субъективность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Отсутствие методов и приемов оценки </a:t>
            </a:r>
            <a:r>
              <a:rPr lang="ru-RU" dirty="0" err="1"/>
              <a:t>метапредметных</a:t>
            </a:r>
            <a:r>
              <a:rPr lang="ru-RU" dirty="0"/>
              <a:t> результатов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Малый диапазон шкалы оценивания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Ориентация оценивания на знания, а не на умения и др…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Подходы к оцениванию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ru-RU" b="1">
                <a:solidFill>
                  <a:srgbClr val="000000"/>
                </a:solidFill>
              </a:rPr>
              <a:t>Суммативное оценивание </a:t>
            </a:r>
            <a:r>
              <a:rPr lang="ru-RU">
                <a:solidFill>
                  <a:srgbClr val="000000"/>
                </a:solidFill>
              </a:rPr>
              <a:t>– вынесение заключительного суждения о том, каких результатов смог достичь учащийся в ходе обучения на основе единых требований (в сравнении с эталоном)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ru-RU" i="1">
                <a:solidFill>
                  <a:srgbClr val="000000"/>
                </a:solidFill>
              </a:rPr>
              <a:t> (</a:t>
            </a:r>
            <a:r>
              <a:rPr lang="ru-RU" sz="2800" i="1">
                <a:solidFill>
                  <a:srgbClr val="000000"/>
                </a:solidFill>
              </a:rPr>
              <a:t>О.Н. Крылова, Е.Г. Бойцова)</a:t>
            </a:r>
          </a:p>
          <a:p>
            <a:pPr marL="514350" indent="-514350" eaLnBrk="1" hangingPunct="1">
              <a:buFont typeface="Arial" charset="0"/>
              <a:buNone/>
            </a:pPr>
            <a:endParaRPr lang="ru-RU" sz="2800" i="1">
              <a:solidFill>
                <a:srgbClr val="000000"/>
              </a:solidFill>
            </a:endParaRPr>
          </a:p>
          <a:p>
            <a:pPr marL="514350" indent="-514350" eaLnBrk="1" hangingPunct="1">
              <a:buFont typeface="Arial" charset="0"/>
              <a:buNone/>
            </a:pPr>
            <a:r>
              <a:rPr lang="ru-RU" sz="3600" i="1">
                <a:solidFill>
                  <a:srgbClr val="000000"/>
                </a:solidFill>
              </a:rPr>
              <a:t>ТРАДИЦИОННЫЙ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Подходы к оцениванию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2. </a:t>
            </a:r>
            <a:r>
              <a:rPr lang="ru-RU" sz="4000" b="1" dirty="0"/>
              <a:t>Формирующее оценивание – </a:t>
            </a:r>
            <a:r>
              <a:rPr lang="ru-RU" sz="3000" dirty="0" err="1"/>
              <a:t>оценивание</a:t>
            </a:r>
            <a:r>
              <a:rPr lang="ru-RU" sz="3000" dirty="0"/>
              <a:t> осуществляемое в процессе обучения, когда анализируются знания, умения, ценностные ориентации, установки, а так же поведение учащегося, дается </a:t>
            </a:r>
            <a:r>
              <a:rPr lang="ru-RU" sz="3000" dirty="0">
                <a:solidFill>
                  <a:srgbClr val="FF0000"/>
                </a:solidFill>
              </a:rPr>
              <a:t>обратная связь </a:t>
            </a:r>
            <a:r>
              <a:rPr lang="ru-RU" sz="3000" dirty="0"/>
              <a:t>по итогам обучения.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u="sng" dirty="0"/>
              <a:t>Результаты ученика сравниваются с его же предыдущими результатами</a:t>
            </a:r>
            <a:r>
              <a:rPr lang="ru-RU" sz="3000" dirty="0"/>
              <a:t>. Происходит </a:t>
            </a:r>
            <a:r>
              <a:rPr lang="ru-RU" sz="3000" dirty="0">
                <a:solidFill>
                  <a:srgbClr val="FF0000"/>
                </a:solidFill>
              </a:rPr>
              <a:t>мотивирование учащегося к обучению</a:t>
            </a:r>
            <a:r>
              <a:rPr lang="ru-RU" sz="3000" dirty="0"/>
              <a:t>, постановка образовательных целей и определение путей их достижения.</a:t>
            </a:r>
            <a:endParaRPr lang="ru-RU" sz="3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i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i="1" dirty="0"/>
              <a:t>Современный подход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Правовая база для реализации формирующего оценивания (ФГОС)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1. </a:t>
            </a:r>
            <a:r>
              <a:rPr lang="ru-RU" b="1" dirty="0"/>
              <a:t>Оценивание</a:t>
            </a:r>
            <a:r>
              <a:rPr lang="ru-RU" dirty="0"/>
              <a:t> - постоянный процесс, встроенное и интегрировано в образовательный процесс.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2. </a:t>
            </a:r>
            <a:r>
              <a:rPr lang="ru-RU" b="1" dirty="0"/>
              <a:t>Оценивание </a:t>
            </a:r>
            <a:r>
              <a:rPr lang="ru-RU" b="1" dirty="0" err="1"/>
              <a:t>критериальное</a:t>
            </a:r>
            <a:r>
              <a:rPr lang="ru-RU" dirty="0"/>
              <a:t>. Основными критериями оценивания выступают </a:t>
            </a:r>
            <a:r>
              <a:rPr lang="ru-RU" dirty="0" err="1"/>
              <a:t>операциональный</a:t>
            </a:r>
            <a:r>
              <a:rPr lang="ru-RU" dirty="0"/>
              <a:t> (диагностический) состав способов действий, которые осваивает ученик и соответствующие учебным целям.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3. </a:t>
            </a:r>
            <a:r>
              <a:rPr lang="ru-RU" b="1" dirty="0"/>
              <a:t>Критерии оценивания и алгоритм, форма фиксации самой оценки заранее известны и педагогам, и учащимся.</a:t>
            </a:r>
            <a:r>
              <a:rPr lang="ru-RU" dirty="0"/>
              <a:t> Они могут вырабатываться ими совместно.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4</a:t>
            </a:r>
            <a:r>
              <a:rPr lang="ru-RU" b="1" dirty="0"/>
              <a:t>. Система оценивания выстраивается </a:t>
            </a:r>
            <a:r>
              <a:rPr lang="ru-RU" dirty="0"/>
              <a:t>таким образом, чтобы учащиеся включались в контрольно-оценочную деятельность, приобретая навыки и привычку к самооценке.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74725"/>
            <a:ext cx="7886700" cy="51974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err="1"/>
              <a:t>Крите́рий</a:t>
            </a:r>
            <a:r>
              <a:rPr lang="ru-RU" dirty="0"/>
              <a:t> 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(др.-греч.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κριτήριον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— способность различения, средство суждения, мерило) </a:t>
            </a:r>
            <a:r>
              <a:rPr lang="ru-RU" dirty="0"/>
              <a:t>— признак, основание, правило принятия решения по </a:t>
            </a:r>
            <a:r>
              <a:rPr lang="ru-RU" b="1" dirty="0"/>
              <a:t>оценке</a:t>
            </a:r>
            <a:r>
              <a:rPr lang="ru-RU" dirty="0"/>
              <a:t> чего-либо на соответствие предъявленным требованиям (мере).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br>
              <a:rPr lang="ru-RU" sz="3200">
                <a:solidFill>
                  <a:srgbClr val="000000"/>
                </a:solidFill>
              </a:rPr>
            </a:br>
            <a:r>
              <a:rPr lang="ru-RU" sz="3200">
                <a:solidFill>
                  <a:srgbClr val="000000"/>
                </a:solidFill>
              </a:rPr>
              <a:t>В введение в практику </a:t>
            </a:r>
            <a:r>
              <a:rPr lang="ru-RU" sz="3200">
                <a:solidFill>
                  <a:srgbClr val="FF0000"/>
                </a:solidFill>
              </a:rPr>
              <a:t>формирующего оценивания</a:t>
            </a:r>
            <a:r>
              <a:rPr lang="ru-RU" sz="3200">
                <a:solidFill>
                  <a:srgbClr val="000000"/>
                </a:solidFill>
              </a:rPr>
              <a:t> </a:t>
            </a:r>
            <a:br>
              <a:rPr lang="ru-RU" sz="3200">
                <a:solidFill>
                  <a:srgbClr val="000000"/>
                </a:solidFill>
              </a:rPr>
            </a:br>
            <a:endParaRPr lang="ru-RU" sz="320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>
                <a:solidFill>
                  <a:srgbClr val="000000"/>
                </a:solidFill>
              </a:rPr>
              <a:t>-позволит выполнить одно из главных положений ФГОС – перейти на </a:t>
            </a:r>
            <a:r>
              <a:rPr lang="ru-RU" b="1" u="sng">
                <a:solidFill>
                  <a:srgbClr val="000000"/>
                </a:solidFill>
              </a:rPr>
              <a:t>критериальное оценивание</a:t>
            </a:r>
            <a:r>
              <a:rPr lang="ru-RU">
                <a:solidFill>
                  <a:srgbClr val="000000"/>
                </a:solidFill>
              </a:rPr>
              <a:t>, позволяющее вовремя производить </a:t>
            </a:r>
            <a:r>
              <a:rPr lang="ru-RU" i="1">
                <a:solidFill>
                  <a:srgbClr val="000000"/>
                </a:solidFill>
              </a:rPr>
              <a:t>диагностику и коррекцию учебных и педагогических действий в образовательном процессе, формировать и развивать мотивацию к обучению </a:t>
            </a:r>
            <a:r>
              <a:rPr lang="ru-RU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Два подхода к формирующему оцениванию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700">
                <a:solidFill>
                  <a:srgbClr val="FF0000"/>
                </a:solidFill>
              </a:rPr>
              <a:t>1 подход (Б.Бойла-М.Пинской) - </a:t>
            </a:r>
            <a:r>
              <a:rPr lang="ru-RU" sz="2700">
                <a:solidFill>
                  <a:srgbClr val="000000"/>
                </a:solidFill>
              </a:rPr>
              <a:t>акцент на наличие многочисленных </a:t>
            </a:r>
            <a:r>
              <a:rPr lang="ru-RU" sz="2700" u="sng">
                <a:solidFill>
                  <a:srgbClr val="000000"/>
                </a:solidFill>
              </a:rPr>
              <a:t>форм фиксации результатов </a:t>
            </a:r>
            <a:r>
              <a:rPr lang="ru-RU" sz="2700">
                <a:solidFill>
                  <a:srgbClr val="000000"/>
                </a:solidFill>
              </a:rPr>
              <a:t>оценивания как самих учащихся, так и учителя (у Бойла это называется </a:t>
            </a:r>
            <a:r>
              <a:rPr lang="ru-RU" sz="2700" b="1">
                <a:solidFill>
                  <a:srgbClr val="000000"/>
                </a:solidFill>
              </a:rPr>
              <a:t>формативное оценивание</a:t>
            </a:r>
            <a:r>
              <a:rPr lang="ru-RU" sz="2700">
                <a:solidFill>
                  <a:srgbClr val="000000"/>
                </a:solidFill>
              </a:rPr>
              <a:t>). 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700">
                <a:solidFill>
                  <a:srgbClr val="FF0000"/>
                </a:solidFill>
              </a:rPr>
              <a:t>2 подход - (Г.Цукерман – А.Воронцова) - </a:t>
            </a:r>
            <a:r>
              <a:rPr lang="ru-RU" sz="2700">
                <a:solidFill>
                  <a:srgbClr val="000000"/>
                </a:solidFill>
              </a:rPr>
              <a:t>специально выстроенное </a:t>
            </a:r>
            <a:r>
              <a:rPr lang="ru-RU" sz="2700" u="sng">
                <a:solidFill>
                  <a:srgbClr val="000000"/>
                </a:solidFill>
              </a:rPr>
              <a:t>предметное содержание</a:t>
            </a:r>
            <a:r>
              <a:rPr lang="ru-RU" sz="2700">
                <a:solidFill>
                  <a:srgbClr val="000000"/>
                </a:solidFill>
              </a:rPr>
              <a:t>, позволяющее с </a:t>
            </a:r>
            <a:r>
              <a:rPr lang="ru-RU" sz="2700" i="1">
                <a:solidFill>
                  <a:srgbClr val="000000"/>
                </a:solidFill>
              </a:rPr>
              <a:t>помощью специальных инструментов и процедур включить действия оценки во все этапы разворачивания учебной деятельности самого школьника</a:t>
            </a:r>
            <a:r>
              <a:rPr lang="ru-RU" sz="270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700" b="1">
                <a:solidFill>
                  <a:srgbClr val="000000"/>
                </a:solidFill>
              </a:rPr>
              <a:t>Оба подхода связывают включения оценивания в сам процесс обучения (учения).</a:t>
            </a:r>
            <a:r>
              <a:rPr lang="ru-RU" sz="27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Сравним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>
                <a:solidFill>
                  <a:srgbClr val="000000"/>
                </a:solidFill>
              </a:rPr>
              <a:t>Первый подход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>
                <a:solidFill>
                  <a:srgbClr val="000000"/>
                </a:solidFill>
              </a:rPr>
              <a:t>разворачивается вокруг способов работы учителя и форм фиксации результатов оценивания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Второго подход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научить учащихся </a:t>
            </a:r>
            <a:r>
              <a:rPr lang="ru-RU" dirty="0">
                <a:solidFill>
                  <a:srgbClr val="FF0000"/>
                </a:solidFill>
              </a:rPr>
              <a:t>самостоятельно корректировать свой путь продвижения</a:t>
            </a:r>
            <a:r>
              <a:rPr lang="ru-RU" dirty="0"/>
              <a:t> в усвоении учебного материала. 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 освоение инструментов, техник оценивания, позволяющим «видеть» процесс освоения ребенком способов действия в самом действии.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581400" y="175260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8" name="Стрелка вправо 7"/>
          <p:cNvSpPr/>
          <p:nvPr/>
        </p:nvSpPr>
        <p:spPr>
          <a:xfrm>
            <a:off x="7162800" y="16002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latin typeface="Times New Roman" pitchFamily="18" charset="0"/>
              </a:rPr>
              <a:t>Содержание</a:t>
            </a:r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800" dirty="0">
                <a:latin typeface="Times New Roman" pitchFamily="18" charset="0"/>
                <a:hlinkClick r:id="rId2" action="ppaction://hlinksldjump"/>
              </a:rPr>
              <a:t>Теория</a:t>
            </a:r>
            <a:endParaRPr lang="ru-RU" sz="4800" dirty="0">
              <a:latin typeface="Times New Roman" pitchFamily="18" charset="0"/>
            </a:endParaRPr>
          </a:p>
          <a:p>
            <a:r>
              <a:rPr lang="ru-RU" sz="4800" dirty="0">
                <a:latin typeface="Times New Roman" pitchFamily="18" charset="0"/>
                <a:hlinkClick r:id="rId3" action="ppaction://hlinksldjump"/>
              </a:rPr>
              <a:t>Цифровые инструменты ФО</a:t>
            </a:r>
            <a:endParaRPr lang="ru-RU" sz="4800" dirty="0">
              <a:latin typeface="Times New Roman" pitchFamily="18" charset="0"/>
            </a:endParaRPr>
          </a:p>
          <a:p>
            <a:r>
              <a:rPr lang="ru-RU" sz="4800" dirty="0">
                <a:latin typeface="Times New Roman" pitchFamily="18" charset="0"/>
                <a:hlinkClick r:id="rId4" action="ppaction://hlinksldjump"/>
              </a:rPr>
              <a:t>Примеры анализа контрольных работ по математике </a:t>
            </a:r>
            <a:endParaRPr lang="ru-RU" sz="48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Трендом современного образования становится его </a:t>
            </a:r>
            <a:r>
              <a:rPr lang="ru-RU" sz="3600" dirty="0">
                <a:solidFill>
                  <a:srgbClr val="FF0000"/>
                </a:solidFill>
              </a:rPr>
              <a:t>индивидуализация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Индивидуализация</a:t>
            </a:r>
            <a:r>
              <a:rPr lang="ru-RU" dirty="0"/>
              <a:t> в образовании – это возможность учащегося </a:t>
            </a:r>
            <a:r>
              <a:rPr lang="ru-RU" u="sng" dirty="0"/>
              <a:t>самостоятельно, проявляя инициативу и неся ответственность за учебный процесс</a:t>
            </a:r>
            <a:r>
              <a:rPr lang="ru-RU" dirty="0"/>
              <a:t>, </a:t>
            </a:r>
            <a:r>
              <a:rPr lang="ru-RU" b="1" dirty="0"/>
              <a:t>строить свою образовательную траекторию (маршрут) для достижения целей своего образования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наиболее актуален второй подход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5715000" y="45720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/>
              <a:t>Сущность формирующего оценивания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>
                <a:solidFill>
                  <a:srgbClr val="000000"/>
                </a:solidFill>
              </a:rPr>
              <a:t>при разных акцентах двух подходов в обоих случаях </a:t>
            </a:r>
          </a:p>
          <a:p>
            <a:pPr eaLnBrk="1" hangingPunct="1">
              <a:buFont typeface="Arial" charset="0"/>
              <a:buNone/>
            </a:pPr>
            <a:r>
              <a:rPr lang="ru-RU">
                <a:solidFill>
                  <a:srgbClr val="000000"/>
                </a:solidFill>
              </a:rPr>
              <a:t>- процесс формирования качества индивидуальных учебных достижений, направленный на своевременное обеспечение </a:t>
            </a:r>
            <a:r>
              <a:rPr lang="ru-RU">
                <a:solidFill>
                  <a:srgbClr val="FF0000"/>
                </a:solidFill>
              </a:rPr>
              <a:t>наглядной обратной связи в обучении.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Обратная связь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получение от ученика информации об учебном процессе </a:t>
            </a:r>
            <a:r>
              <a:rPr lang="ru-RU" i="1" u="sng" dirty="0"/>
              <a:t>(понял - не понял…),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 информирование учителем ученика о результатах </a:t>
            </a:r>
            <a:r>
              <a:rPr lang="ru-RU" i="1" u="sng" dirty="0"/>
              <a:t>оценивания(правильно – неправильно)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обмен информацией от ученика к ученику </a:t>
            </a:r>
            <a:r>
              <a:rPr lang="ru-RU" i="1" u="sng" dirty="0"/>
              <a:t>(</a:t>
            </a:r>
            <a:r>
              <a:rPr lang="ru-RU" i="1" u="sng" dirty="0" err="1"/>
              <a:t>взаимооценка</a:t>
            </a:r>
            <a:r>
              <a:rPr lang="ru-RU" i="1" u="sng" dirty="0"/>
              <a:t>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Важно, чтобы информация, которую получает ученик, </a:t>
            </a:r>
            <a:r>
              <a:rPr lang="ru-RU" dirty="0">
                <a:solidFill>
                  <a:srgbClr val="FF0000"/>
                </a:solidFill>
              </a:rPr>
              <a:t>мотивировала его, </a:t>
            </a:r>
            <a:r>
              <a:rPr lang="ru-RU" dirty="0"/>
              <a:t>но не сравнивала с теми, кто более успешен.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Стратегии ФО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u="sng">
                <a:solidFill>
                  <a:srgbClr val="000000"/>
                </a:solidFill>
              </a:rPr>
              <a:t>Этапы (по Вилиам и Блейк) </a:t>
            </a:r>
            <a:r>
              <a:rPr lang="ru-RU" sz="300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3000">
                <a:solidFill>
                  <a:srgbClr val="FF0000"/>
                </a:solidFill>
              </a:rPr>
              <a:t>Определить намерения </a:t>
            </a:r>
            <a:r>
              <a:rPr lang="ru-RU" sz="3000">
                <a:solidFill>
                  <a:srgbClr val="000000"/>
                </a:solidFill>
              </a:rPr>
              <a:t>обучающихся и критерии успеха 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300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3000">
                <a:solidFill>
                  <a:srgbClr val="000000"/>
                </a:solidFill>
              </a:rPr>
              <a:t>Создать </a:t>
            </a:r>
            <a:r>
              <a:rPr lang="ru-RU" sz="3000">
                <a:solidFill>
                  <a:srgbClr val="FF0000"/>
                </a:solidFill>
              </a:rPr>
              <a:t>условия для обратной связи</a:t>
            </a:r>
            <a:r>
              <a:rPr lang="ru-RU" sz="3000">
                <a:solidFill>
                  <a:srgbClr val="000000"/>
                </a:solidFill>
              </a:rPr>
              <a:t>, которая обеспечит продвижение обучающихся вперед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3000">
                <a:solidFill>
                  <a:srgbClr val="FF0000"/>
                </a:solidFill>
              </a:rPr>
              <a:t>Активизировать работу в группах и парах </a:t>
            </a:r>
            <a:r>
              <a:rPr lang="ru-RU" sz="3000">
                <a:solidFill>
                  <a:srgbClr val="000000"/>
                </a:solidFill>
              </a:rPr>
              <a:t>для проведения </a:t>
            </a:r>
            <a:r>
              <a:rPr lang="ru-RU" sz="3000">
                <a:solidFill>
                  <a:srgbClr val="FF0000"/>
                </a:solidFill>
              </a:rPr>
              <a:t>взаимооценки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3000">
                <a:solidFill>
                  <a:srgbClr val="000000"/>
                </a:solidFill>
              </a:rPr>
              <a:t>Объяснить учащимся, что </a:t>
            </a:r>
            <a:r>
              <a:rPr lang="ru-RU" sz="3000">
                <a:solidFill>
                  <a:srgbClr val="FF0000"/>
                </a:solidFill>
              </a:rPr>
              <a:t>они являются организаторами своего собственного обучения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Стратегии ФО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72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u="sng">
                <a:solidFill>
                  <a:srgbClr val="000000"/>
                </a:solidFill>
              </a:rPr>
              <a:t>Этапы (по </a:t>
            </a:r>
            <a:r>
              <a:rPr lang="ru-RU" sz="2500" i="1" u="sng">
                <a:solidFill>
                  <a:srgbClr val="000000"/>
                </a:solidFill>
              </a:rPr>
              <a:t>О.Н. Крыловой, Е.Г. Бойцовой)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2500" i="1">
                <a:solidFill>
                  <a:srgbClr val="000000"/>
                </a:solidFill>
              </a:rPr>
              <a:t>Определение </a:t>
            </a:r>
            <a:r>
              <a:rPr lang="ru-RU" sz="2500" i="1">
                <a:solidFill>
                  <a:srgbClr val="FF0000"/>
                </a:solidFill>
              </a:rPr>
              <a:t>целей</a:t>
            </a:r>
            <a:r>
              <a:rPr lang="ru-RU" sz="2500" i="1">
                <a:solidFill>
                  <a:srgbClr val="000000"/>
                </a:solidFill>
              </a:rPr>
              <a:t> в освоение предметных и метапредметных умений учащихся, выбор наиболее значимых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2500" i="1">
                <a:solidFill>
                  <a:srgbClr val="000000"/>
                </a:solidFill>
              </a:rPr>
              <a:t>Определяются </a:t>
            </a:r>
            <a:r>
              <a:rPr lang="ru-RU" sz="2500" i="1">
                <a:solidFill>
                  <a:srgbClr val="FF0000"/>
                </a:solidFill>
              </a:rPr>
              <a:t>уровни достижения </a:t>
            </a:r>
            <a:r>
              <a:rPr lang="ru-RU" sz="2500" i="1">
                <a:solidFill>
                  <a:srgbClr val="000000"/>
                </a:solidFill>
              </a:rPr>
              <a:t>образовательных результатов, для каждого уровня определяются </a:t>
            </a:r>
            <a:r>
              <a:rPr lang="ru-RU" sz="2500" b="1" i="1">
                <a:solidFill>
                  <a:srgbClr val="FF0000"/>
                </a:solidFill>
              </a:rPr>
              <a:t>критерии</a:t>
            </a:r>
            <a:r>
              <a:rPr lang="ru-RU" sz="2500" i="1">
                <a:solidFill>
                  <a:srgbClr val="000000"/>
                </a:solidFill>
              </a:rPr>
              <a:t>, </a:t>
            </a:r>
            <a:r>
              <a:rPr lang="ru-RU" sz="2500" b="1" i="1">
                <a:solidFill>
                  <a:srgbClr val="FF0000"/>
                </a:solidFill>
              </a:rPr>
              <a:t>инструменты и приемы оценивания 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2500" i="1">
                <a:solidFill>
                  <a:srgbClr val="000000"/>
                </a:solidFill>
              </a:rPr>
              <a:t>Самооценка и взаимооценка учащимися работ, выявление достижений учащихся и проблем в освоении учебного материала </a:t>
            </a:r>
            <a:endParaRPr lang="ru-RU" sz="2500" i="1" u="sng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i="1">
                <a:solidFill>
                  <a:srgbClr val="000000"/>
                </a:solidFill>
              </a:rPr>
              <a:t>Дополнительный этап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i="1" u="sng">
                <a:solidFill>
                  <a:srgbClr val="000000"/>
                </a:solidFill>
              </a:rPr>
              <a:t>самоанализ учителем своей деятельности (анализ успехов и неудач)</a:t>
            </a:r>
            <a:endParaRPr lang="ru-RU" sz="2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Пример реализации стратегии Ф</a:t>
            </a:r>
            <a:r>
              <a:rPr lang="ru-RU" dirty="0"/>
              <a:t>О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534400" cy="7437438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Этап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этапа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Выполняемые 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Определение метапредметных результатов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Диагностика развития познавательного метапредметного результата «Умение строить логические заключения»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Определение уровней и показателей достижения метапредметных результатов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 б- учащийся не справляется с данной задачей. Логика в рассуждениях отсутствует.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б. – логические связи присутствуют , но не всегда являются правильными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б.- учащийся умеет строить логические рассуждения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Выбор инструментов и приемов оценивания, места, времени и участников оценивания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Прием – кейсы, инструмент – наблюдение, время – на уроке оценка учителя, во внеурочное время – в блогах учащихся, участники оценивания –учитель- ученики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Побуждение учащихся к оцениванию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Объяснение как важно уметь логически рассуждать, объяснение как работать с кейсами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Анализ результатов оценивания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Выявление трудностей создания логических рассуждений и путей их преодоления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Технология формирующего оценивания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61722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u="sng"/>
              <a:t>Алгоритм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/>
              <a:t>1 шаг – Спланировать образовательные результаты учащихся по темам </a:t>
            </a:r>
            <a:r>
              <a:rPr lang="ru-RU" sz="2000"/>
              <a:t>(разработка рабочей программы)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/>
              <a:t>2 шаг – Спланировать цели урока как образовательные результаты деятельности учащихся </a:t>
            </a:r>
            <a:r>
              <a:rPr lang="ru-RU" sz="2000"/>
              <a:t>(сформулированные с точки зрения деятельности УЧЕНИКА, а не учителя) </a:t>
            </a:r>
            <a:r>
              <a:rPr lang="ru-RU" sz="2000" i="1"/>
              <a:t>Примеры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/>
              <a:t>3 шаг - Сформулировать задачи урока как шаги деятельности </a:t>
            </a:r>
            <a:r>
              <a:rPr lang="ru-RU" sz="2000" b="1" u="sng"/>
              <a:t>учащихся </a:t>
            </a:r>
            <a:r>
              <a:rPr lang="ru-RU" sz="2000"/>
              <a:t>(конкретные действия ученика к достижению цели)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/>
              <a:t>4 шаг – сформировать конкретные </a:t>
            </a:r>
            <a:r>
              <a:rPr lang="ru-RU" sz="2000" b="1" u="sng"/>
              <a:t>критерии оценивания </a:t>
            </a:r>
            <a:r>
              <a:rPr lang="ru-RU" sz="2000" b="1"/>
              <a:t>деятельности учащихся на уроке </a:t>
            </a:r>
            <a:r>
              <a:rPr lang="ru-RU" sz="2000"/>
              <a:t>(может разработать учитель сам, а может совместно с учащимися) </a:t>
            </a:r>
            <a:r>
              <a:rPr lang="ru-RU" sz="2000">
                <a:solidFill>
                  <a:srgbClr val="FF0000"/>
                </a:solidFill>
              </a:rPr>
              <a:t>Школьники должны заранее знать критерии оценивания их работы на уроке!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u="sng"/>
              <a:t>Характеристики критериев</a:t>
            </a:r>
            <a:r>
              <a:rPr lang="ru-RU" sz="2000" i="1"/>
              <a:t>: </a:t>
            </a:r>
            <a:r>
              <a:rPr lang="ru-RU" sz="2000" b="1" i="1"/>
              <a:t>однозначность, понятность, конкретность </a:t>
            </a:r>
            <a:r>
              <a:rPr lang="ru-RU" sz="2000" i="1"/>
              <a:t>Примеры правильных критериев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/>
              <a:t>5 шаг – Оценить деятельность учащихся по критериям </a:t>
            </a:r>
            <a:r>
              <a:rPr lang="ru-RU" sz="2000"/>
              <a:t>(в строгом соответствии)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/>
              <a:t>6 шаг - Осуществлять обратную связь: учитель-ученик, ученик-ученик, ученик-учитель </a:t>
            </a:r>
            <a:r>
              <a:rPr lang="ru-RU" sz="2000"/>
              <a:t>(это педагогическая поддержка и сопровождение учащихся, цель – осмысление ошибок учащихся и выработка рекомендаций по их устранению</a:t>
            </a:r>
            <a:r>
              <a:rPr lang="ru-RU" sz="2000" i="1"/>
              <a:t>) Примеры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/>
              <a:t> </a:t>
            </a:r>
            <a:r>
              <a:rPr lang="ru-RU" sz="2000" b="1"/>
              <a:t>7 шаг – Оценивая, сравнить данные результаты с предыдущим уровнем их достижения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Технология формирующего оценивания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600" b="1"/>
              <a:t>Шаг 8 – Определить место учащегося на пути к достижению цели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600"/>
              <a:t>(определив </a:t>
            </a:r>
            <a:r>
              <a:rPr lang="ru-RU" sz="2600">
                <a:solidFill>
                  <a:srgbClr val="FF0000"/>
                </a:solidFill>
              </a:rPr>
              <a:t>личный образовательный рост, прогресс</a:t>
            </a:r>
            <a:r>
              <a:rPr lang="ru-RU" sz="2600"/>
              <a:t> (шаг 7), проанализировать возможности достижения цели в данный временной период) </a:t>
            </a:r>
            <a:r>
              <a:rPr lang="ru-RU" sz="2600" i="1"/>
              <a:t>Пример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600" b="1"/>
              <a:t>Шаг 9 – Откорректировать </a:t>
            </a:r>
            <a:r>
              <a:rPr lang="ru-RU" sz="2600" b="1" u="sng"/>
              <a:t>индивидуальный</a:t>
            </a:r>
            <a:r>
              <a:rPr lang="ru-RU" sz="2600" b="1"/>
              <a:t> образовательный маршрут учащегося </a:t>
            </a:r>
            <a:r>
              <a:rPr lang="ru-RU" sz="2600"/>
              <a:t>(за счет: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600"/>
              <a:t>вариативности заданий,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600"/>
              <a:t>- различного темпа выполнения заданий,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600"/>
              <a:t>выбора элективного курса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600"/>
              <a:t>выбора направлений внеурочной деятельности и др.) </a:t>
            </a:r>
            <a:r>
              <a:rPr lang="ru-RU" sz="2600" i="1"/>
              <a:t>Примеры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Цели урока (пример)</a:t>
            </a:r>
          </a:p>
        </p:txBody>
      </p:sp>
      <p:sp>
        <p:nvSpPr>
          <p:cNvPr id="39938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/>
              <a:t>С точки зрения учителя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Рассказать об использовании простых времен глагола…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39940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/>
              <a:t>С точки зрения ученика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973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200" i="1">
                <a:solidFill>
                  <a:srgbClr val="000000"/>
                </a:solidFill>
              </a:rPr>
              <a:t>Ученики должны научиться использовать простые времена глагола в устной и письменной речи</a:t>
            </a:r>
          </a:p>
          <a:p>
            <a:pPr eaLnBrk="1" hangingPunct="1">
              <a:lnSpc>
                <a:spcPct val="90000"/>
              </a:lnSpc>
            </a:pPr>
            <a:endParaRPr lang="ru-RU" sz="22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2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200">
                <a:solidFill>
                  <a:srgbClr val="000000"/>
                </a:solidFill>
              </a:rPr>
              <a:t>Образовательные результаты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2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2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200">
                <a:solidFill>
                  <a:srgbClr val="000000"/>
                </a:solidFill>
              </a:rPr>
              <a:t>Педагогическая диагностика (критерии, уровни)</a:t>
            </a:r>
          </a:p>
          <a:p>
            <a:pPr eaLnBrk="1" hangingPunct="1">
              <a:lnSpc>
                <a:spcPct val="90000"/>
              </a:lnSpc>
            </a:pPr>
            <a:endParaRPr lang="ru-RU" sz="2200">
              <a:solidFill>
                <a:srgbClr val="00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943600" y="3429000"/>
            <a:ext cx="484188" cy="749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" name="Стрелка вниз 9"/>
          <p:cNvSpPr/>
          <p:nvPr/>
        </p:nvSpPr>
        <p:spPr>
          <a:xfrm>
            <a:off x="6096000" y="4724400"/>
            <a:ext cx="484188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Сравните критерии по параметру </a:t>
            </a:r>
            <a:r>
              <a:rPr lang="ru-RU" i="1" dirty="0"/>
              <a:t>Конкретность</a:t>
            </a:r>
            <a:endParaRPr lang="ru-RU" dirty="0"/>
          </a:p>
        </p:txBody>
      </p:sp>
      <p:sp>
        <p:nvSpPr>
          <p:cNvPr id="40962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/>
              <a:t>Не конкретно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0735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Учащийся </a:t>
            </a:r>
            <a:r>
              <a:rPr lang="ru-RU" dirty="0">
                <a:solidFill>
                  <a:srgbClr val="FF0000"/>
                </a:solidFill>
              </a:rPr>
              <a:t>хорошо</a:t>
            </a:r>
            <a:r>
              <a:rPr lang="ru-RU" dirty="0"/>
              <a:t> понимает….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Учащийся </a:t>
            </a:r>
            <a:r>
              <a:rPr lang="ru-RU" dirty="0">
                <a:solidFill>
                  <a:srgbClr val="FF0000"/>
                </a:solidFill>
              </a:rPr>
              <a:t>успешно</a:t>
            </a:r>
            <a:r>
              <a:rPr lang="ru-RU" dirty="0"/>
              <a:t> освоил…</a:t>
            </a:r>
          </a:p>
        </p:txBody>
      </p:sp>
      <p:sp>
        <p:nvSpPr>
          <p:cNvPr id="40964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/>
              <a:t>конкретно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0735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Учащийся смог привести пять примеров использования…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Смог/не смог объяснить разницу между…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Правильно выполнил 7-9 из 10 заданий 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Справился с заданием/справился с заданием частично/ не справился с заданием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/>
              <a:t>Функциональная грамотность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br>
              <a:rPr lang="ru-RU" sz="2500">
                <a:solidFill>
                  <a:srgbClr val="000000"/>
                </a:solidFill>
              </a:rPr>
            </a:br>
            <a:r>
              <a:rPr lang="ru-RU" sz="2500">
                <a:solidFill>
                  <a:srgbClr val="000000"/>
                </a:solidFill>
              </a:rPr>
              <a:t> </a:t>
            </a:r>
            <a:r>
              <a:rPr lang="ru-RU" sz="2500">
                <a:solidFill>
                  <a:srgbClr val="000000"/>
                </a:solidFill>
                <a:cs typeface="Times New Roman" pitchFamily="18" charset="0"/>
              </a:rPr>
              <a:t>Способность человека </a:t>
            </a:r>
            <a:r>
              <a:rPr lang="ru-RU" sz="2500">
                <a:solidFill>
                  <a:srgbClr val="FF0000"/>
                </a:solidFill>
                <a:cs typeface="Times New Roman" pitchFamily="18" charset="0"/>
              </a:rPr>
              <a:t>вступать в отношения с внешней средой и максимально быстро адаптироваться и функционировать в ней</a:t>
            </a:r>
            <a:r>
              <a:rPr lang="ru-RU" sz="2500">
                <a:solidFill>
                  <a:srgbClr val="000000"/>
                </a:solidFill>
                <a:cs typeface="Times New Roman" pitchFamily="18" charset="0"/>
              </a:rPr>
              <a:t>. В отличие от </a:t>
            </a:r>
            <a:r>
              <a:rPr lang="ru-RU" sz="2500" b="1">
                <a:solidFill>
                  <a:schemeClr val="accent1"/>
                </a:solidFill>
                <a:cs typeface="Times New Roman" pitchFamily="18" charset="0"/>
              </a:rPr>
              <a:t>элементарной грамотности </a:t>
            </a:r>
            <a:r>
              <a:rPr lang="ru-RU" sz="2500">
                <a:solidFill>
                  <a:schemeClr val="accent1"/>
                </a:solidFill>
                <a:cs typeface="Times New Roman" pitchFamily="18" charset="0"/>
              </a:rPr>
              <a:t>как способности личности читать, понимать, составлять короткие тексты и осуществлять простейшие арифметические действия</a:t>
            </a:r>
            <a:r>
              <a:rPr lang="ru-RU" sz="2500">
                <a:solidFill>
                  <a:srgbClr val="000000"/>
                </a:solidFill>
                <a:cs typeface="Times New Roman" pitchFamily="18" charset="0"/>
              </a:rPr>
              <a:t>, Ф.г есть уровень знаний, умений и навыков, обеспечивающий нормальное </a:t>
            </a:r>
            <a:r>
              <a:rPr lang="ru-RU" sz="2500">
                <a:solidFill>
                  <a:srgbClr val="FF0000"/>
                </a:solidFill>
                <a:cs typeface="Times New Roman" pitchFamily="18" charset="0"/>
              </a:rPr>
              <a:t>функционирование личности в системе социальных отношений</a:t>
            </a:r>
            <a:r>
              <a:rPr lang="ru-RU" sz="2500">
                <a:solidFill>
                  <a:srgbClr val="000000"/>
                </a:solidFill>
                <a:cs typeface="Times New Roman" pitchFamily="18" charset="0"/>
              </a:rPr>
              <a:t>, который считается минимально необходимым для осуществления жизнедеятельности личности в конкретной культурной среде. </a:t>
            </a:r>
            <a:br>
              <a:rPr lang="ru-RU" sz="3100">
                <a:solidFill>
                  <a:srgbClr val="000000"/>
                </a:solidFill>
                <a:cs typeface="Times New Roman" pitchFamily="18" charset="0"/>
              </a:rPr>
            </a:br>
            <a:br>
              <a:rPr lang="ru-RU" sz="310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900" i="1">
                <a:solidFill>
                  <a:srgbClr val="000000"/>
                </a:solidFill>
              </a:rPr>
              <a:t>Азимов Э. Г., Щукин А. Н. </a:t>
            </a:r>
            <a:r>
              <a:rPr lang="ru-RU" sz="1900">
                <a:solidFill>
                  <a:srgbClr val="000000"/>
                </a:solidFill>
                <a:cs typeface="Arial" charset="0"/>
              </a:rPr>
              <a:t>Новый словарь методических терминов и понятий</a:t>
            </a:r>
            <a:r>
              <a:rPr lang="ru-RU" sz="1900" baseline="37000">
                <a:solidFill>
                  <a:srgbClr val="888888"/>
                </a:solidFill>
                <a:cs typeface="Arial" charset="0"/>
              </a:rPr>
              <a:t>7 </a:t>
            </a:r>
            <a:r>
              <a:rPr lang="ru-RU" sz="1900">
                <a:solidFill>
                  <a:srgbClr val="000000"/>
                </a:solidFill>
                <a:cs typeface="Arial" charset="0"/>
              </a:rPr>
              <a:t>(теория и практика обучения языкам). М.: Икар, 2009. 448 с., С. 342</a:t>
            </a:r>
            <a:endParaRPr lang="ru-RU" sz="2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>
                <a:solidFill>
                  <a:schemeClr val="accent1"/>
                </a:solidFill>
              </a:rPr>
              <a:t>Пример 1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0375" y="1884363"/>
            <a:ext cx="8497888" cy="43751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3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/>
              <a:t>Критерии проверки домашнего сочинения по литературе на тему «Почему важно иметь цель в жизни?»:</a:t>
            </a:r>
          </a:p>
          <a:p>
            <a:pPr marL="0" indent="0" eaLnBrk="1" fontAlgn="auto" hangingPunct="1">
              <a:spcBef>
                <a:spcPts val="3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/>
              <a:t>Сочинение сдано		«5»</a:t>
            </a:r>
          </a:p>
          <a:p>
            <a:pPr marL="0" indent="0" eaLnBrk="1" fontAlgn="auto" hangingPunct="1">
              <a:spcBef>
                <a:spcPts val="3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/>
              <a:t>Сочинение не сдано	«2»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>
                <a:solidFill>
                  <a:schemeClr val="accent1"/>
                </a:solidFill>
              </a:rPr>
              <a:t>Пример 2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0375" y="1884363"/>
            <a:ext cx="8497888" cy="43751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Bef>
                <a:spcPts val="3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/>
              <a:t>Критерии проверки контрольной по математике (5 примеров, 3 задачи, 2 задачи повышенной сложности):</a:t>
            </a:r>
          </a:p>
          <a:p>
            <a:pPr marL="0" indent="0" eaLnBrk="1" fontAlgn="auto" hangingPunct="1">
              <a:spcBef>
                <a:spcPts val="3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/>
              <a:t>Верно решено 8+ заданий		«5»</a:t>
            </a:r>
          </a:p>
          <a:p>
            <a:pPr marL="0" indent="0" eaLnBrk="1" fontAlgn="auto" hangingPunct="1">
              <a:spcBef>
                <a:spcPts val="3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/>
              <a:t>Верно решено 6-7 заданий		«4»</a:t>
            </a:r>
          </a:p>
          <a:p>
            <a:pPr marL="0" indent="0" eaLnBrk="1" fontAlgn="auto" hangingPunct="1">
              <a:spcBef>
                <a:spcPts val="3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/>
              <a:t>Верно решено 3-5 заданий		«3»</a:t>
            </a:r>
          </a:p>
          <a:p>
            <a:pPr marL="0" indent="0" eaLnBrk="1" fontAlgn="auto" hangingPunct="1">
              <a:spcBef>
                <a:spcPts val="3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/>
              <a:t>Верно решено </a:t>
            </a:r>
            <a:r>
              <a:rPr lang="en-US" sz="3600" dirty="0"/>
              <a:t>&lt;</a:t>
            </a:r>
            <a:r>
              <a:rPr lang="ru-RU" sz="3600" dirty="0"/>
              <a:t>3 заданий		«2»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Приемы ФО (по итогам 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34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/>
              <a:t>«Индекс - карточки» </a:t>
            </a:r>
            <a:r>
              <a:rPr lang="ru-RU" dirty="0"/>
              <a:t>– учитель раздает учащимся карточки – </a:t>
            </a:r>
            <a:r>
              <a:rPr lang="ru-RU" u="sng" dirty="0"/>
              <a:t>на одной стороне задание:</a:t>
            </a:r>
            <a:r>
              <a:rPr lang="ru-RU" dirty="0"/>
              <a:t> перечислите основные идеи изученного материала и обобщите их; </a:t>
            </a:r>
            <a:r>
              <a:rPr lang="ru-RU" u="sng" dirty="0"/>
              <a:t>на другой</a:t>
            </a:r>
            <a:r>
              <a:rPr lang="ru-RU" dirty="0"/>
              <a:t> – определите, что вы не поняли, сформулируйте вопросы.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u="sng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/>
              <a:t>Оцениваемые результаты </a:t>
            </a:r>
            <a:r>
              <a:rPr lang="ru-RU" dirty="0"/>
              <a:t>- предметные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Приемы ФО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/>
              <a:t> </a:t>
            </a:r>
            <a:r>
              <a:rPr lang="ru-RU" b="1" dirty="0"/>
              <a:t>«Одноминутное эссе» </a:t>
            </a:r>
            <a:r>
              <a:rPr lang="ru-RU" dirty="0"/>
              <a:t>(2-х, 3-х, 5-минутное)- Написать короткое эссе по вопросам: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/>
              <a:t>Что самое главное, что сегодня узнал на уроке?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/>
              <a:t>Какой материал остается для тебя непонятным?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/>
              <a:t>Оцениваемые результаты </a:t>
            </a:r>
            <a:r>
              <a:rPr lang="ru-RU" dirty="0"/>
              <a:t>- предметные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Приемы ФО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/>
              <a:t>«Цепочка заметок»- </a:t>
            </a:r>
            <a:r>
              <a:rPr lang="ru-RU" i="1" dirty="0"/>
              <a:t>ученики передают друг другу листок, на котором учитель написал один вопрос по поводу происходящего на уроке. Получив листок, ученик находит момент, пишет ответ и кладет его в конверт. (Предметные, </a:t>
            </a:r>
            <a:r>
              <a:rPr lang="ru-RU" i="1" dirty="0" err="1"/>
              <a:t>метапредметные</a:t>
            </a:r>
            <a:r>
              <a:rPr lang="ru-RU" i="1" dirty="0"/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dirty="0"/>
              <a:t>«Вопросы для тестов» - </a:t>
            </a:r>
            <a:r>
              <a:rPr lang="ru-RU" i="1" dirty="0"/>
              <a:t>ученики составляют вопросы для тестов по определенной теме и дают на них ответы 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Приемы ФО</a:t>
            </a:r>
            <a:br>
              <a:rPr lang="ru-RU" dirty="0"/>
            </a:br>
            <a:r>
              <a:rPr lang="ru-RU" b="1" dirty="0"/>
              <a:t>«Матрица запоминания»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Барокко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Классицизм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lang="ru-RU" dirty="0"/>
                        <a:t>Германия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Ф. Мендельсон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lang="ru-RU" dirty="0"/>
                        <a:t>Франция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lang="ru-RU" dirty="0"/>
                        <a:t>Италия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А. </a:t>
                      </a:r>
                      <a:r>
                        <a:rPr lang="ru-RU" dirty="0" err="1"/>
                        <a:t>Вивальди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Приемы ФО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3000" b="1">
                <a:solidFill>
                  <a:srgbClr val="000000"/>
                </a:solidFill>
              </a:rPr>
              <a:t>«Карты приложения» </a:t>
            </a:r>
            <a:r>
              <a:rPr lang="ru-RU" sz="3000">
                <a:solidFill>
                  <a:srgbClr val="000000"/>
                </a:solidFill>
              </a:rPr>
              <a:t>- после изучения теории, принципа или научного закона ученикам дают </a:t>
            </a:r>
            <a:r>
              <a:rPr lang="ru-RU" sz="3000">
                <a:solidFill>
                  <a:srgbClr val="FF0000"/>
                </a:solidFill>
              </a:rPr>
              <a:t>задание описать как минимум один вариант применения на практике изученного теоретического материала </a:t>
            </a:r>
            <a:r>
              <a:rPr lang="ru-RU" sz="3000">
                <a:solidFill>
                  <a:srgbClr val="000000"/>
                </a:solidFill>
              </a:rPr>
              <a:t>(устно или письменно)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3000">
                <a:solidFill>
                  <a:srgbClr val="000000"/>
                </a:solidFill>
              </a:rPr>
              <a:t>«</a:t>
            </a:r>
            <a:r>
              <a:rPr lang="ru-RU" sz="3000" b="1">
                <a:solidFill>
                  <a:srgbClr val="000000"/>
                </a:solidFill>
              </a:rPr>
              <a:t>Недельный отчет</a:t>
            </a:r>
            <a:r>
              <a:rPr lang="ru-RU" sz="3000">
                <a:solidFill>
                  <a:srgbClr val="000000"/>
                </a:solidFill>
              </a:rPr>
              <a:t>» (опросник отношений) – 1 раз в неделю ученики отвечают на 3 вопроса:</a:t>
            </a:r>
          </a:p>
          <a:p>
            <a:pPr marL="914400" lvl="1" indent="-51435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2600">
                <a:solidFill>
                  <a:srgbClr val="000000"/>
                </a:solidFill>
              </a:rPr>
              <a:t>Чему я научился за эту неделю?</a:t>
            </a:r>
          </a:p>
          <a:p>
            <a:pPr marL="914400" lvl="1" indent="-51435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2600">
                <a:solidFill>
                  <a:srgbClr val="000000"/>
                </a:solidFill>
              </a:rPr>
              <a:t>Какой изученный материал остался для меня неясным?</a:t>
            </a:r>
          </a:p>
          <a:p>
            <a:pPr marL="914400" lvl="1" indent="-51435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2600">
                <a:solidFill>
                  <a:srgbClr val="000000"/>
                </a:solidFill>
              </a:rPr>
              <a:t>Если бы я был учителем, какие вопросы бы я задал ученикам для проверки понимания изученной темы?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Приемы ФО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ru-RU" sz="3000">
                <a:solidFill>
                  <a:srgbClr val="000000"/>
                </a:solidFill>
              </a:rPr>
              <a:t> </a:t>
            </a:r>
            <a:r>
              <a:rPr lang="ru-RU" sz="3000" b="1">
                <a:solidFill>
                  <a:srgbClr val="000000"/>
                </a:solidFill>
              </a:rPr>
              <a:t>«Аффективный опросник» </a:t>
            </a:r>
            <a:r>
              <a:rPr lang="ru-RU" sz="3000">
                <a:solidFill>
                  <a:srgbClr val="000000"/>
                </a:solidFill>
              </a:rPr>
              <a:t>- приводятся вопросы об отношении учащегося к предмету в целом, к различным аспектам деятельности, к выполнению домашнего задания…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>
                <a:solidFill>
                  <a:srgbClr val="000000"/>
                </a:solidFill>
              </a:rPr>
              <a:t>«Две звезды и желание» </a:t>
            </a:r>
            <a:r>
              <a:rPr lang="ru-RU" sz="3000">
                <a:solidFill>
                  <a:srgbClr val="000000"/>
                </a:solidFill>
              </a:rPr>
              <a:t>- учитель предлагает </a:t>
            </a:r>
            <a:r>
              <a:rPr lang="ru-RU" sz="3000" u="sng">
                <a:solidFill>
                  <a:srgbClr val="000000"/>
                </a:solidFill>
              </a:rPr>
              <a:t>проверить работы одноклассников и не оценить их, а определить в них 2 положительных момента </a:t>
            </a:r>
            <a:r>
              <a:rPr lang="ru-RU" sz="3000">
                <a:solidFill>
                  <a:srgbClr val="000000"/>
                </a:solidFill>
              </a:rPr>
              <a:t>– </a:t>
            </a:r>
            <a:r>
              <a:rPr lang="ru-RU" sz="3000">
                <a:solidFill>
                  <a:srgbClr val="FF0000"/>
                </a:solidFill>
              </a:rPr>
              <a:t>«две звезды», </a:t>
            </a:r>
            <a:r>
              <a:rPr lang="ru-RU" sz="3000">
                <a:solidFill>
                  <a:srgbClr val="000000"/>
                </a:solidFill>
              </a:rPr>
              <a:t>кроме того выделить один момент, который заслуживает доработки – </a:t>
            </a:r>
            <a:r>
              <a:rPr lang="ru-RU" sz="3000">
                <a:solidFill>
                  <a:srgbClr val="FF0000"/>
                </a:solidFill>
              </a:rPr>
              <a:t>«желание»</a:t>
            </a:r>
            <a:r>
              <a:rPr lang="ru-RU" sz="3000">
                <a:solidFill>
                  <a:srgbClr val="000000"/>
                </a:solidFill>
              </a:rPr>
              <a:t> (устно или письменно).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Приемы ФО </a:t>
            </a:r>
          </a:p>
        </p:txBody>
      </p:sp>
      <p:sp>
        <p:nvSpPr>
          <p:cNvPr id="50178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0735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/>
              <a:t> </a:t>
            </a:r>
            <a:r>
              <a:rPr lang="ru-RU" b="1" dirty="0"/>
              <a:t>«Квадраты» </a:t>
            </a:r>
            <a:r>
              <a:rPr lang="ru-RU" dirty="0"/>
              <a:t>- после объяснения нового материала предлагает учащимся выбрать для себя определенный квадрат. В зависимости от выбранного квадрата, учитель задает вопрос (устно). </a:t>
            </a:r>
            <a:endParaRPr lang="ru-RU" i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/>
              <a:t>Оценить уровень понимания - пример</a:t>
            </a:r>
            <a:r>
              <a:rPr lang="ru-RU" dirty="0"/>
              <a:t>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Тема-</a:t>
            </a:r>
            <a:r>
              <a:rPr lang="ru-RU" b="0" i="1" dirty="0"/>
              <a:t>Отмена крепостного права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420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110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FF0000"/>
                          </a:solidFill>
                        </a:rPr>
                        <a:t>Предсказать-</a:t>
                      </a:r>
                      <a:r>
                        <a:rPr lang="ru-RU" sz="2400" dirty="0"/>
                        <a:t> </a:t>
                      </a:r>
                      <a:r>
                        <a:rPr lang="ru-RU" sz="2400" b="0" i="1" dirty="0"/>
                        <a:t>влияние отмены ..на…</a:t>
                      </a:r>
                      <a:endParaRPr lang="ru-RU" sz="2400" dirty="0"/>
                    </a:p>
                    <a:p>
                      <a:endParaRPr lang="ru-RU" sz="2400" dirty="0"/>
                    </a:p>
                  </a:txBody>
                  <a:tcPr marL="91512" marR="91512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FF0000"/>
                          </a:solidFill>
                        </a:rPr>
                        <a:t>Объяснить –</a:t>
                      </a:r>
                      <a:r>
                        <a:rPr lang="ru-RU" sz="2400" b="0" i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400" b="0" i="1" dirty="0"/>
                        <a:t>предпосылки отмены…</a:t>
                      </a:r>
                      <a:endParaRPr lang="ru-RU" sz="2400" dirty="0"/>
                    </a:p>
                  </a:txBody>
                  <a:tcPr marL="91512" marR="915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Обобщить –</a:t>
                      </a:r>
                      <a:r>
                        <a:rPr lang="ru-RU" sz="2400" dirty="0"/>
                        <a:t> </a:t>
                      </a:r>
                      <a:r>
                        <a:rPr lang="ru-RU" sz="2400" i="1" dirty="0"/>
                        <a:t>историческую ситуацию</a:t>
                      </a:r>
                      <a:r>
                        <a:rPr lang="ru-RU" sz="2400" i="1" baseline="0" dirty="0"/>
                        <a:t> на момент отмены…</a:t>
                      </a:r>
                      <a:endParaRPr lang="ru-RU" sz="2400" dirty="0"/>
                    </a:p>
                  </a:txBody>
                  <a:tcPr marL="91512" marR="91512"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Оценить –</a:t>
                      </a:r>
                      <a:r>
                        <a:rPr lang="ru-RU" sz="2400" dirty="0"/>
                        <a:t> положительные и отрицательные стороны отмены ..</a:t>
                      </a:r>
                    </a:p>
                  </a:txBody>
                  <a:tcPr marL="91512" marR="915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2362200" y="56388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Приемы ФО (в ходе урока)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>
                <a:solidFill>
                  <a:srgbClr val="000000"/>
                </a:solidFill>
              </a:rPr>
              <a:t>«Сигналы рукой»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>
                <a:solidFill>
                  <a:srgbClr val="000000"/>
                </a:solidFill>
              </a:rPr>
              <a:t>«Светофор»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>
                <a:solidFill>
                  <a:srgbClr val="000000"/>
                </a:solidFill>
              </a:rPr>
              <a:t>«Речевые образцы»</a:t>
            </a:r>
            <a:r>
              <a:rPr lang="ru-RU">
                <a:solidFill>
                  <a:srgbClr val="000000"/>
                </a:solidFill>
              </a:rPr>
              <a:t>- «Основной идеей рассказа является…, потому что…»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>
                <a:solidFill>
                  <a:srgbClr val="000000"/>
                </a:solidFill>
              </a:rPr>
              <a:t>«Поиск ошибки»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>
                <a:solidFill>
                  <a:srgbClr val="000000"/>
                </a:solidFill>
              </a:rPr>
              <a:t>«Матрица наблюдения»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>
                <a:solidFill>
                  <a:srgbClr val="000000"/>
                </a:solidFill>
              </a:rPr>
              <a:t>«Измерение температуры» </a:t>
            </a:r>
            <a:r>
              <a:rPr lang="ru-RU">
                <a:solidFill>
                  <a:srgbClr val="000000"/>
                </a:solidFill>
              </a:rPr>
              <a:t>– </a:t>
            </a:r>
            <a:r>
              <a:rPr lang="ru-RU" i="1">
                <a:solidFill>
                  <a:srgbClr val="000000"/>
                </a:solidFill>
              </a:rPr>
              <a:t>Учитель останавливает ход урока и спрашивает «Что мы делаем?»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>
            <a:normAutofit/>
          </a:bodyPr>
          <a:lstStyle/>
          <a:p>
            <a:pPr marL="454025" eaLnBrk="1" hangingPunct="1">
              <a:lnSpc>
                <a:spcPct val="80000"/>
              </a:lnSpc>
              <a:spcBef>
                <a:spcPts val="63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</a:rPr>
              <a:t>Из указа Президента России </a:t>
            </a:r>
            <a:r>
              <a:rPr lang="ru-RU" sz="2400" b="1" i="1">
                <a:latin typeface="Times New Roman" pitchFamily="18" charset="0"/>
              </a:rPr>
              <a:t>от 7 мая 2018 года</a:t>
            </a:r>
            <a:r>
              <a:rPr lang="ru-RU" sz="2400" b="1">
                <a:latin typeface="Times New Roman" pitchFamily="18" charset="0"/>
              </a:rPr>
              <a:t>:</a:t>
            </a:r>
            <a:endParaRPr lang="ru-RU" sz="2400">
              <a:latin typeface="Times New Roman" pitchFamily="18" charset="0"/>
            </a:endParaRPr>
          </a:p>
          <a:p>
            <a:pPr marL="454025" eaLnBrk="1" hangingPunct="1">
              <a:lnSpc>
                <a:spcPct val="80000"/>
              </a:lnSpc>
              <a:spcBef>
                <a:spcPts val="75"/>
              </a:spcBef>
            </a:pPr>
            <a:r>
              <a:rPr lang="ru-RU" sz="2400">
                <a:latin typeface="Times New Roman" pitchFamily="18" charset="0"/>
                <a:cs typeface="Arial" charset="0"/>
              </a:rPr>
              <a:t>Правительству РФ поручено обеспечить глобальную конкурентоспособность российского образования, вхождение</a:t>
            </a:r>
          </a:p>
          <a:p>
            <a:pPr marL="454025" eaLnBrk="1" hangingPunct="1">
              <a:lnSpc>
                <a:spcPct val="80000"/>
              </a:lnSpc>
            </a:pPr>
            <a:r>
              <a:rPr lang="ru-RU" sz="2400">
                <a:latin typeface="Times New Roman" pitchFamily="18" charset="0"/>
                <a:cs typeface="Arial" charset="0"/>
              </a:rPr>
              <a:t>Российской Федерации в число 10 ведущих стран мира по качеству общего образования.</a:t>
            </a:r>
          </a:p>
          <a:p>
            <a:pPr marL="454025" eaLnBrk="1" hangingPunct="1">
              <a:lnSpc>
                <a:spcPct val="80000"/>
              </a:lnSpc>
            </a:pPr>
            <a:endParaRPr lang="ru-RU" sz="2400">
              <a:latin typeface="Times New Roman" pitchFamily="18" charset="0"/>
              <a:cs typeface="Arial" charset="0"/>
            </a:endParaRPr>
          </a:p>
          <a:p>
            <a:pPr marL="454025" eaLnBrk="1" hangingPunct="1">
              <a:lnSpc>
                <a:spcPts val="2063"/>
              </a:lnSpc>
              <a:spcBef>
                <a:spcPts val="500"/>
              </a:spcBef>
              <a:buFont typeface="Arial" charset="0"/>
              <a:buNone/>
            </a:pPr>
            <a:r>
              <a:rPr lang="ru-RU" sz="2400" b="1">
                <a:latin typeface="Times New Roman" pitchFamily="18" charset="0"/>
              </a:rPr>
              <a:t>Из Государственной программы РФ «Развитие</a:t>
            </a:r>
            <a:endParaRPr lang="ru-RU" sz="2400">
              <a:latin typeface="Times New Roman" pitchFamily="18" charset="0"/>
            </a:endParaRPr>
          </a:p>
          <a:p>
            <a:pPr marL="454025" eaLnBrk="1" hangingPunct="1">
              <a:lnSpc>
                <a:spcPts val="2063"/>
              </a:lnSpc>
              <a:buFont typeface="Arial" charset="0"/>
              <a:buNone/>
            </a:pPr>
            <a:r>
              <a:rPr lang="ru-RU" sz="2400" b="1">
                <a:latin typeface="Times New Roman" pitchFamily="18" charset="0"/>
              </a:rPr>
              <a:t>образования»	(2018-2025 годы) </a:t>
            </a:r>
            <a:r>
              <a:rPr lang="ru-RU" sz="2400" b="1" i="1">
                <a:latin typeface="Times New Roman" pitchFamily="18" charset="0"/>
              </a:rPr>
              <a:t>от 26 декабря 2017 г.</a:t>
            </a:r>
            <a:endParaRPr lang="ru-RU" sz="2400">
              <a:latin typeface="Times New Roman" pitchFamily="18" charset="0"/>
            </a:endParaRPr>
          </a:p>
          <a:p>
            <a:pPr marL="454025" eaLnBrk="1" hangingPunct="1">
              <a:lnSpc>
                <a:spcPts val="1825"/>
              </a:lnSpc>
              <a:spcBef>
                <a:spcPts val="438"/>
              </a:spcBef>
              <a:buFont typeface="Arial" charset="0"/>
              <a:buNone/>
            </a:pPr>
            <a:r>
              <a:rPr lang="ru-RU" sz="2400" u="sng">
                <a:latin typeface="Times New Roman" pitchFamily="18" charset="0"/>
                <a:cs typeface="Arial" charset="0"/>
              </a:rPr>
              <a:t>Цель программы </a:t>
            </a:r>
            <a:r>
              <a:rPr lang="ru-RU" sz="2400">
                <a:latin typeface="Times New Roman" pitchFamily="18" charset="0"/>
                <a:cs typeface="Arial" charset="0"/>
              </a:rPr>
              <a:t>– качество образования, которое характеризуется: cохранением лидирующих позиций РФ в международном исследовании качества чтения и</a:t>
            </a:r>
          </a:p>
          <a:p>
            <a:pPr marL="454025" eaLnBrk="1" hangingPunct="1">
              <a:lnSpc>
                <a:spcPct val="60000"/>
              </a:lnSpc>
              <a:spcBef>
                <a:spcPts val="13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Arial" charset="0"/>
              </a:rPr>
              <a:t>понимания текстов (PIRLS), а также в международном исследовании качества математического и</a:t>
            </a:r>
          </a:p>
          <a:p>
            <a:pPr marL="454025" eaLnBrk="1" hangingPunct="1">
              <a:lnSpc>
                <a:spcPts val="1600"/>
              </a:lnSpc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Arial" charset="0"/>
              </a:rPr>
              <a:t>естественнонаучного образования (TIMSS); повышением</a:t>
            </a:r>
          </a:p>
          <a:p>
            <a:pPr marL="454025" eaLnBrk="1" hangingPunct="1">
              <a:lnSpc>
                <a:spcPts val="1825"/>
              </a:lnSpc>
              <a:spcBef>
                <a:spcPts val="213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Arial" charset="0"/>
              </a:rPr>
              <a:t>позиций РФ в международной программе по оценке образовательных достижений учащихся (PISA) …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Приемы ФО (в ходе урока)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>
                <a:solidFill>
                  <a:srgbClr val="000000"/>
                </a:solidFill>
              </a:rPr>
              <a:t>«Метапознавательное интервью» - </a:t>
            </a:r>
            <a:r>
              <a:rPr lang="ru-RU" i="1">
                <a:solidFill>
                  <a:srgbClr val="000000"/>
                </a:solidFill>
              </a:rPr>
              <a:t>ученику предлагают </a:t>
            </a:r>
            <a:r>
              <a:rPr lang="ru-RU" i="1">
                <a:solidFill>
                  <a:srgbClr val="FF0000"/>
                </a:solidFill>
              </a:rPr>
              <a:t>вслух объяснить как он выполнял задание и почему именно так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>
                <a:solidFill>
                  <a:srgbClr val="000000"/>
                </a:solidFill>
              </a:rPr>
              <a:t>«Уточнение с помощью вопроса почему»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>
                <a:solidFill>
                  <a:srgbClr val="000000"/>
                </a:solidFill>
              </a:rPr>
              <a:t>«Рассуждение по алгоритму»</a:t>
            </a:r>
            <a:r>
              <a:rPr lang="ru-RU" b="1" i="1">
                <a:solidFill>
                  <a:srgbClr val="000000"/>
                </a:solidFill>
              </a:rPr>
              <a:t> </a:t>
            </a:r>
            <a:r>
              <a:rPr lang="ru-RU" i="1">
                <a:solidFill>
                  <a:srgbClr val="000000"/>
                </a:solidFill>
              </a:rPr>
              <a:t>-сначала учитель вместе с учениками вырабатывают алгоритм выполнения задания, записывается на доске/слайде…Затем ученики выполняют задание по алгоритму сами </a:t>
            </a:r>
            <a:endParaRPr lang="ru-RU" b="1" i="1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b="1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Приемы ФО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ru-RU" b="1">
                <a:solidFill>
                  <a:srgbClr val="000000"/>
                </a:solidFill>
              </a:rPr>
              <a:t>«Упрощение» </a:t>
            </a:r>
            <a:r>
              <a:rPr lang="ru-RU">
                <a:solidFill>
                  <a:srgbClr val="000000"/>
                </a:solidFill>
              </a:rPr>
              <a:t>– </a:t>
            </a:r>
            <a:r>
              <a:rPr lang="ru-RU" i="1">
                <a:solidFill>
                  <a:srgbClr val="000000"/>
                </a:solidFill>
              </a:rPr>
              <a:t>составить упрощенный вариант изучаемого материала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b="1">
                <a:solidFill>
                  <a:srgbClr val="000000"/>
                </a:solidFill>
              </a:rPr>
              <a:t>«Если бы я был учителем» </a:t>
            </a:r>
            <a:r>
              <a:rPr lang="ru-RU" i="1">
                <a:solidFill>
                  <a:srgbClr val="000000"/>
                </a:solidFill>
              </a:rPr>
              <a:t>- ученику предлагается объяснить классу тему, ход решения…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i="1">
                <a:solidFill>
                  <a:srgbClr val="000000"/>
                </a:solidFill>
              </a:rPr>
              <a:t>«</a:t>
            </a:r>
            <a:r>
              <a:rPr lang="ru-RU" b="1">
                <a:solidFill>
                  <a:srgbClr val="000000"/>
                </a:solidFill>
              </a:rPr>
              <a:t>Перевод информации</a:t>
            </a:r>
            <a:r>
              <a:rPr lang="ru-RU" i="1">
                <a:solidFill>
                  <a:srgbClr val="000000"/>
                </a:solidFill>
              </a:rPr>
              <a:t>» - из текста в таблицу и наоборот, из текста в график и наоборот…</a:t>
            </a:r>
          </a:p>
          <a:p>
            <a:pPr eaLnBrk="1" hangingPunct="1">
              <a:buFont typeface="Wingdings" pitchFamily="2" charset="2"/>
              <a:buChar char="§"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Лист самооценки выполнения домашнего задания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8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8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879">
                <a:tc>
                  <a:txBody>
                    <a:bodyPr/>
                    <a:lstStyle/>
                    <a:p>
                      <a:pPr rtl="0" fontAlgn="t"/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1.Я сделал домашнее задание.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514">
                <a:tc>
                  <a:txBody>
                    <a:bodyPr/>
                    <a:lstStyle/>
                    <a:p>
                      <a:pPr rtl="0" fontAlgn="t"/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2. Я сразу понял, что требуется сделать.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51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3. У меня не возникало трудностей при выполнении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514">
                <a:tc>
                  <a:txBody>
                    <a:bodyPr/>
                    <a:lstStyle/>
                    <a:p>
                      <a:pPr rtl="0" fontAlgn="t"/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4. Я выполнил все грамматические задания.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879">
                <a:tc>
                  <a:txBody>
                    <a:bodyPr/>
                    <a:lstStyle/>
                    <a:p>
                      <a:pPr rtl="0" fontAlgn="t"/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5. Я выделил орфограммы.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514">
                <a:tc>
                  <a:txBody>
                    <a:bodyPr/>
                    <a:lstStyle/>
                    <a:p>
                      <a:pPr rtl="0" fontAlgn="t"/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6.Я проверил свою работу, исправил ошибки.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514">
                <a:tc>
                  <a:txBody>
                    <a:bodyPr/>
                    <a:lstStyle/>
                    <a:p>
                      <a:pPr rtl="0" fontAlgn="t"/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7.Я работу выполнил старательно, аккуратно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3514">
                <a:tc>
                  <a:txBody>
                    <a:bodyPr/>
                    <a:lstStyle/>
                    <a:p>
                      <a:pPr rtl="0" fontAlgn="t"/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8.Я выполнил работу над ошибками</a:t>
                      </a:r>
                      <a:endParaRPr lang="ru-RU" sz="14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t"/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br>
              <a:rPr lang="ru-RU" sz="2500">
                <a:solidFill>
                  <a:srgbClr val="000000"/>
                </a:solidFill>
              </a:rPr>
            </a:br>
            <a:r>
              <a:rPr lang="ru-RU" sz="4000">
                <a:solidFill>
                  <a:srgbClr val="000000"/>
                </a:solidFill>
              </a:rPr>
              <a:t>Приемы</a:t>
            </a:r>
            <a:r>
              <a:rPr lang="ru-RU" sz="2500">
                <a:solidFill>
                  <a:srgbClr val="000000"/>
                </a:solidFill>
              </a:rPr>
              <a:t> </a:t>
            </a:r>
            <a:r>
              <a:rPr lang="ru-RU" sz="4000">
                <a:solidFill>
                  <a:srgbClr val="000000"/>
                </a:solidFill>
              </a:rPr>
              <a:t>ФО </a:t>
            </a:r>
            <a:br>
              <a:rPr lang="ru-RU" sz="4000">
                <a:solidFill>
                  <a:srgbClr val="000000"/>
                </a:solidFill>
              </a:rPr>
            </a:br>
            <a:endParaRPr lang="ru-RU" sz="400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000">
                <a:solidFill>
                  <a:srgbClr val="000000"/>
                </a:solidFill>
              </a:rPr>
              <a:t>1)Разработать с учениками </a:t>
            </a:r>
            <a:r>
              <a:rPr lang="ru-RU" sz="2000">
                <a:solidFill>
                  <a:srgbClr val="FF0000"/>
                </a:solidFill>
              </a:rPr>
              <a:t>лист самооценки деятельности на уроке</a:t>
            </a:r>
            <a:r>
              <a:rPr lang="ru-RU" sz="2000">
                <a:solidFill>
                  <a:srgbClr val="000000"/>
                </a:solidFill>
              </a:rPr>
              <a:t>, в течение изучения темы, в конце четверти, поместить его в конце тетради и заполнять по мере необходимости.</a:t>
            </a:r>
          </a:p>
          <a:p>
            <a:pPr eaLnBrk="1" hangingPunct="1">
              <a:buFont typeface="Arial" charset="0"/>
              <a:buNone/>
            </a:pPr>
            <a:r>
              <a:rPr lang="ru-RU" sz="2000">
                <a:solidFill>
                  <a:srgbClr val="000000"/>
                </a:solidFill>
              </a:rPr>
              <a:t>2)Предлагать ученикам в течение урока, после урока, после выполнения какого-нибудь задания оценить себя по предложенным учителем утверждениям (например, </a:t>
            </a:r>
            <a:r>
              <a:rPr lang="ru-RU" sz="2000">
                <a:solidFill>
                  <a:srgbClr val="FF0000"/>
                </a:solidFill>
              </a:rPr>
              <a:t>«плюсы» на полях в тетради</a:t>
            </a:r>
            <a:r>
              <a:rPr lang="ru-RU" sz="2000">
                <a:solidFill>
                  <a:srgbClr val="000000"/>
                </a:solidFill>
              </a:rPr>
              <a:t>).</a:t>
            </a:r>
          </a:p>
          <a:p>
            <a:pPr eaLnBrk="1" hangingPunct="1">
              <a:buFont typeface="Arial" charset="0"/>
              <a:buNone/>
            </a:pPr>
            <a:r>
              <a:rPr lang="ru-RU" sz="2000">
                <a:solidFill>
                  <a:srgbClr val="000000"/>
                </a:solidFill>
              </a:rPr>
              <a:t>3)Разработать систему ученического </a:t>
            </a:r>
            <a:r>
              <a:rPr lang="ru-RU" sz="2000" b="1">
                <a:solidFill>
                  <a:srgbClr val="000000"/>
                </a:solidFill>
              </a:rPr>
              <a:t>портфолио</a:t>
            </a:r>
            <a:r>
              <a:rPr lang="ru-RU" sz="2000">
                <a:solidFill>
                  <a:srgbClr val="000000"/>
                </a:solidFill>
              </a:rPr>
              <a:t>, где собираются </a:t>
            </a:r>
            <a:r>
              <a:rPr lang="ru-RU" sz="2000">
                <a:solidFill>
                  <a:srgbClr val="FF0000"/>
                </a:solidFill>
              </a:rPr>
              <a:t>лучшие работы ученика.</a:t>
            </a:r>
          </a:p>
          <a:p>
            <a:pPr eaLnBrk="1" hangingPunct="1">
              <a:buFont typeface="Arial" charset="0"/>
              <a:buNone/>
            </a:pPr>
            <a:r>
              <a:rPr lang="ru-RU" sz="2000">
                <a:solidFill>
                  <a:srgbClr val="000000"/>
                </a:solidFill>
              </a:rPr>
              <a:t>4)Провести </a:t>
            </a:r>
            <a:r>
              <a:rPr lang="ru-RU" sz="2000">
                <a:solidFill>
                  <a:srgbClr val="FF0000"/>
                </a:solidFill>
              </a:rPr>
              <a:t>мини-обзор</a:t>
            </a:r>
            <a:r>
              <a:rPr lang="ru-RU" sz="2000">
                <a:solidFill>
                  <a:srgbClr val="000000"/>
                </a:solidFill>
              </a:rPr>
              <a:t> в конце урока, курса, темы</a:t>
            </a:r>
          </a:p>
          <a:p>
            <a:pPr eaLnBrk="1" hangingPunct="1">
              <a:buFont typeface="Arial" charset="0"/>
              <a:buNone/>
            </a:pPr>
            <a:r>
              <a:rPr lang="ru-RU" sz="2000">
                <a:solidFill>
                  <a:srgbClr val="000000"/>
                </a:solidFill>
              </a:rPr>
              <a:t>5)Заполнение </a:t>
            </a:r>
            <a:r>
              <a:rPr lang="ru-RU" sz="2000">
                <a:solidFill>
                  <a:srgbClr val="FF0000"/>
                </a:solidFill>
              </a:rPr>
              <a:t>таблицы показателей правильности </a:t>
            </a:r>
            <a:r>
              <a:rPr lang="ru-RU" sz="2000">
                <a:solidFill>
                  <a:srgbClr val="000000"/>
                </a:solidFill>
              </a:rPr>
              <a:t>выполнения заданий</a:t>
            </a:r>
          </a:p>
          <a:p>
            <a:pPr eaLnBrk="1" hangingPunct="1">
              <a:buFont typeface="Arial" charset="0"/>
              <a:buNone/>
            </a:pPr>
            <a:r>
              <a:rPr lang="ru-RU" sz="2000">
                <a:solidFill>
                  <a:srgbClr val="000000"/>
                </a:solidFill>
              </a:rPr>
              <a:t>6) Заполнение </a:t>
            </a:r>
            <a:r>
              <a:rPr lang="ru-RU" sz="2000">
                <a:solidFill>
                  <a:srgbClr val="FF0000"/>
                </a:solidFill>
              </a:rPr>
              <a:t>листа индивидуальных достижений</a:t>
            </a:r>
          </a:p>
          <a:p>
            <a:pPr eaLnBrk="1" hangingPunct="1">
              <a:buFont typeface="Arial" charset="0"/>
              <a:buNone/>
            </a:pPr>
            <a:r>
              <a:rPr lang="ru-RU" sz="2000">
                <a:solidFill>
                  <a:srgbClr val="000000"/>
                </a:solidFill>
              </a:rPr>
              <a:t>7)Заполнение </a:t>
            </a:r>
            <a:r>
              <a:rPr lang="ru-RU" sz="2000">
                <a:solidFill>
                  <a:srgbClr val="FF0000"/>
                </a:solidFill>
              </a:rPr>
              <a:t>диагностических карт</a:t>
            </a:r>
          </a:p>
          <a:p>
            <a:pPr eaLnBrk="1" hangingPunct="1">
              <a:buFont typeface="Arial" charset="0"/>
              <a:buNone/>
            </a:pPr>
            <a:r>
              <a:rPr lang="ru-RU" sz="2000">
                <a:solidFill>
                  <a:srgbClr val="000000"/>
                </a:solidFill>
              </a:rPr>
              <a:t>8) Заполнение </a:t>
            </a:r>
            <a:r>
              <a:rPr lang="ru-RU" sz="2000">
                <a:solidFill>
                  <a:srgbClr val="FF0000"/>
                </a:solidFill>
              </a:rPr>
              <a:t>оценочных листов</a:t>
            </a:r>
          </a:p>
          <a:p>
            <a:pPr eaLnBrk="1" hangingPunct="1">
              <a:buFont typeface="Arial" charset="0"/>
              <a:buNone/>
            </a:pPr>
            <a:r>
              <a:rPr lang="ru-RU" sz="2000">
                <a:solidFill>
                  <a:srgbClr val="000000"/>
                </a:solidFill>
              </a:rPr>
              <a:t>9)Составление </a:t>
            </a:r>
            <a:r>
              <a:rPr lang="ru-RU" sz="2000">
                <a:solidFill>
                  <a:srgbClr val="FF0000"/>
                </a:solidFill>
              </a:rPr>
              <a:t>недельных отчётов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/>
              <a:t>Таблица показателей правильного выполнения заданий по русскому языку</a:t>
            </a:r>
            <a:endParaRPr lang="ru-RU" sz="320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7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навыки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списывание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Определение</a:t>
                      </a:r>
                      <a:r>
                        <a:rPr lang="ru-RU" baseline="0" dirty="0"/>
                        <a:t> частей речи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Выделение грамматической основы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Нахождение корня слова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Нахождение проверочных слов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Лист самооценки работы в группе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4340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Да (аргументы)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Нет (причины)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 Я был активен в группе.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 Я сразу понял, как нужно выполнить задание.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 Я предложил несколько вариантов выполнения работы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 Я не отвлекался от основной работы.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 Я очень хотел успешно выполнить задание.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 Я внимательно слушал, какие идеи предлагают другие участники группы.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7.Я очень хотел, чтобы наша группа выполнила работу правильно, оригинально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Пальцевая оценка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- </a:t>
            </a:r>
            <a:r>
              <a:rPr lang="ru-RU" dirty="0">
                <a:solidFill>
                  <a:srgbClr val="FF0000"/>
                </a:solidFill>
              </a:rPr>
              <a:t>М (мизинец) </a:t>
            </a:r>
            <a:r>
              <a:rPr lang="ru-RU" dirty="0"/>
              <a:t>– мыслительный процесс. Какие знания, опыт получил?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- </a:t>
            </a:r>
            <a:r>
              <a:rPr lang="ru-RU" dirty="0">
                <a:solidFill>
                  <a:srgbClr val="FF0000"/>
                </a:solidFill>
              </a:rPr>
              <a:t>Б (безымянный</a:t>
            </a:r>
            <a:r>
              <a:rPr lang="ru-RU" dirty="0"/>
              <a:t>) – близость цели. Что я сегодня делал и чего достиг?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- ???? С (средний) </a:t>
            </a:r>
            <a:r>
              <a:rPr lang="ru-RU" dirty="0"/>
              <a:t>– состояние духа. Каким было сегодня мое преобладающее настроение, состояние духа?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- </a:t>
            </a:r>
            <a:r>
              <a:rPr lang="ru-RU" dirty="0">
                <a:solidFill>
                  <a:srgbClr val="FF0000"/>
                </a:solidFill>
              </a:rPr>
              <a:t>У (указательный) </a:t>
            </a:r>
            <a:r>
              <a:rPr lang="ru-RU" dirty="0"/>
              <a:t>– услуга, помощь, Чем я сегодня помог, чем порадовал, чему поспособствовал?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- </a:t>
            </a:r>
            <a:r>
              <a:rPr lang="ru-RU" dirty="0">
                <a:solidFill>
                  <a:srgbClr val="FF0000"/>
                </a:solidFill>
              </a:rPr>
              <a:t>Б (большой) </a:t>
            </a:r>
            <a:r>
              <a:rPr lang="ru-RU" dirty="0"/>
              <a:t>– бодрость, физическая форма. Каким было мое физическое состояние сегодня? Что я сделал для своего здоровья?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b="1" dirty="0"/>
            </a:br>
            <a:r>
              <a:rPr lang="ru-RU" b="1" dirty="0"/>
              <a:t>Шкала успеха</a:t>
            </a:r>
            <a:r>
              <a:rPr lang="ru-RU" dirty="0"/>
              <a:t> 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b="1">
                <a:solidFill>
                  <a:srgbClr val="000000"/>
                </a:solidFill>
              </a:rPr>
              <a:t>∆ - я мог (- ла) работать и лучше;</a:t>
            </a:r>
          </a:p>
          <a:p>
            <a:pPr eaLnBrk="1" hangingPunct="1">
              <a:buFont typeface="Arial" charset="0"/>
              <a:buNone/>
            </a:pPr>
            <a:r>
              <a:rPr lang="ru-RU">
                <a:solidFill>
                  <a:srgbClr val="000000"/>
                </a:solidFill>
              </a:rPr>
              <a:t> - - Сегодня я понял (- а), чего мне не хватает для успешной работы;</a:t>
            </a:r>
          </a:p>
          <a:p>
            <a:pPr eaLnBrk="1" hangingPunct="1">
              <a:buFont typeface="Arial" charset="0"/>
              <a:buNone/>
            </a:pPr>
            <a:r>
              <a:rPr lang="ru-RU" b="1">
                <a:solidFill>
                  <a:srgbClr val="000000"/>
                </a:solidFill>
              </a:rPr>
              <a:t>≈ - Я сегодня плохо работал (- а);</a:t>
            </a:r>
          </a:p>
          <a:p>
            <a:pPr eaLnBrk="1" hangingPunct="1">
              <a:buFont typeface="Arial" charset="0"/>
              <a:buNone/>
            </a:pPr>
            <a:r>
              <a:rPr lang="ru-RU" b="1">
                <a:solidFill>
                  <a:srgbClr val="000000"/>
                </a:solidFill>
              </a:rPr>
              <a:t>○ – Я очень старался (ась), но у меня не все получилось;</a:t>
            </a:r>
          </a:p>
          <a:p>
            <a:pPr eaLnBrk="1" hangingPunct="1">
              <a:buFont typeface="Arial" charset="0"/>
              <a:buNone/>
            </a:pPr>
            <a:r>
              <a:rPr lang="ru-RU">
                <a:solidFill>
                  <a:srgbClr val="000000"/>
                </a:solidFill>
              </a:rPr>
              <a:t> - Сегодня я работал (- а) в полную силу. У меня все получилось.</a:t>
            </a:r>
          </a:p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457200" y="4953000"/>
            <a:ext cx="4572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2860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Интеллект-картирование</a:t>
            </a:r>
            <a:br>
              <a:rPr lang="en-US" b="1" dirty="0"/>
            </a:br>
            <a:r>
              <a:rPr lang="ru-RU" b="1" dirty="0"/>
              <a:t> (</a:t>
            </a:r>
            <a:r>
              <a:rPr lang="en-US" b="1" dirty="0"/>
              <a:t>mind-maps)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являются одним из </a:t>
            </a:r>
            <a:r>
              <a:rPr lang="ru-RU" dirty="0">
                <a:solidFill>
                  <a:srgbClr val="FF0000"/>
                </a:solidFill>
              </a:rPr>
              <a:t>эффективных инструментов</a:t>
            </a:r>
            <a:r>
              <a:rPr lang="ru-RU" dirty="0"/>
              <a:t> не только усвоения, запоминания, понимания, но и </a:t>
            </a:r>
            <a:r>
              <a:rPr lang="ru-RU" u="sng" dirty="0"/>
              <a:t>формирующего оценивания, </a:t>
            </a:r>
            <a:r>
              <a:rPr lang="ru-RU" dirty="0"/>
              <a:t>так как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позволяют оценить, на сколько хорошо ученики могут видеть общую картину предмета или отдельной темы</a:t>
            </a:r>
            <a:endParaRPr lang="ru-RU" u="sng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Анализируя интеллект-карту, учитель может: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Проникнуть в то, как ученики воспринимают научные темы.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Проверить уровень понимания учеников и возникшее у них ложное толкование понятий.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Оценить сложность установленных учеником структурных взаимосвязей.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3"/>
          <p:cNvSpPr>
            <a:spLocks noChangeArrowheads="1"/>
          </p:cNvSpPr>
          <p:nvPr/>
        </p:nvSpPr>
        <p:spPr bwMode="auto">
          <a:xfrm>
            <a:off x="512763" y="1196975"/>
            <a:ext cx="7921625" cy="47085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	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Интеллект-карта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способ изображения процесса общего системного мышления и работы с текстом с помощью схем. Реализуется в виде древовидной схемы, на которой изображены слова, идеи, задачи или другие понятия, связанные ветвями, отходящими от центрального понятия или идеи.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Отправной точкой является центральный объект.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Подобный способ записи позволяет диаграмме связей неограниченно расти и дополняться.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marL="688975" eaLnBrk="1" hangingPunct="1">
              <a:lnSpc>
                <a:spcPts val="2250"/>
              </a:lnSpc>
              <a:spcBef>
                <a:spcPts val="63"/>
              </a:spcBef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Основные направления формирования</a:t>
            </a:r>
            <a:br>
              <a:rPr lang="ru-RU" sz="2800" b="1" i="1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функциональной грамотности, разрабатываемые в рамках проекта</a:t>
            </a: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pc="-164" dirty="0">
              <a:latin typeface="Arial"/>
              <a:cs typeface="Arial"/>
            </a:endParaRPr>
          </a:p>
          <a:p>
            <a:pPr marL="239214" indent="-231888" eaLnBrk="1" fontAlgn="auto" hangingPunct="1">
              <a:spcBef>
                <a:spcPts val="663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39214" algn="l"/>
                <a:tab pos="239581" algn="l"/>
              </a:tabLst>
              <a:defRPr/>
            </a:pPr>
            <a:r>
              <a:rPr lang="ru-RU" spc="-121" dirty="0">
                <a:latin typeface="Arial"/>
                <a:cs typeface="Arial"/>
              </a:rPr>
              <a:t>Математическая</a:t>
            </a:r>
            <a:r>
              <a:rPr lang="ru-RU" spc="-141" dirty="0">
                <a:latin typeface="Arial"/>
                <a:cs typeface="Arial"/>
              </a:rPr>
              <a:t> </a:t>
            </a:r>
            <a:r>
              <a:rPr lang="ru-RU" spc="-107" dirty="0">
                <a:latin typeface="Arial"/>
                <a:cs typeface="Arial"/>
              </a:rPr>
              <a:t>грамотность</a:t>
            </a:r>
            <a:endParaRPr lang="ru-RU" dirty="0">
              <a:latin typeface="Arial"/>
              <a:cs typeface="Arial"/>
            </a:endParaRPr>
          </a:p>
          <a:p>
            <a:pPr marL="239214" indent="-231888" eaLnBrk="1" fontAlgn="auto" hangingPunct="1">
              <a:spcBef>
                <a:spcPts val="173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39214" algn="l"/>
                <a:tab pos="239581" algn="l"/>
              </a:tabLst>
              <a:defRPr/>
            </a:pPr>
            <a:r>
              <a:rPr lang="ru-RU" spc="-153" dirty="0">
                <a:latin typeface="Arial"/>
                <a:cs typeface="Arial"/>
              </a:rPr>
              <a:t>Читательская</a:t>
            </a:r>
            <a:r>
              <a:rPr lang="ru-RU" spc="-144" dirty="0">
                <a:latin typeface="Arial"/>
                <a:cs typeface="Arial"/>
              </a:rPr>
              <a:t> </a:t>
            </a:r>
            <a:r>
              <a:rPr lang="ru-RU" spc="-107" dirty="0">
                <a:latin typeface="Arial"/>
                <a:cs typeface="Arial"/>
              </a:rPr>
              <a:t>грамотность</a:t>
            </a:r>
            <a:endParaRPr lang="ru-RU" dirty="0">
              <a:latin typeface="Arial"/>
              <a:cs typeface="Arial"/>
            </a:endParaRPr>
          </a:p>
          <a:p>
            <a:pPr marL="239214" indent="-231888" eaLnBrk="1" fontAlgn="auto" hangingPunct="1">
              <a:spcBef>
                <a:spcPts val="182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39214" algn="l"/>
                <a:tab pos="239581" algn="l"/>
              </a:tabLst>
              <a:defRPr/>
            </a:pPr>
            <a:r>
              <a:rPr lang="ru-RU" spc="-147" dirty="0">
                <a:latin typeface="Arial"/>
                <a:cs typeface="Arial"/>
              </a:rPr>
              <a:t>Естественнонаучная</a:t>
            </a:r>
            <a:r>
              <a:rPr lang="ru-RU" spc="-153" dirty="0">
                <a:latin typeface="Arial"/>
                <a:cs typeface="Arial"/>
              </a:rPr>
              <a:t> </a:t>
            </a:r>
            <a:r>
              <a:rPr lang="ru-RU" spc="-107" dirty="0">
                <a:latin typeface="Arial"/>
                <a:cs typeface="Arial"/>
              </a:rPr>
              <a:t>грамотность</a:t>
            </a:r>
            <a:endParaRPr lang="ru-RU" dirty="0">
              <a:latin typeface="Arial"/>
              <a:cs typeface="Arial"/>
            </a:endParaRPr>
          </a:p>
          <a:p>
            <a:pPr marL="239214" indent="-231888" eaLnBrk="1" fontAlgn="auto" hangingPunct="1">
              <a:spcBef>
                <a:spcPts val="182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39214" algn="l"/>
                <a:tab pos="239581" algn="l"/>
              </a:tabLst>
              <a:defRPr/>
            </a:pPr>
            <a:r>
              <a:rPr lang="ru-RU" spc="-121" dirty="0">
                <a:latin typeface="Arial"/>
                <a:cs typeface="Arial"/>
              </a:rPr>
              <a:t>Финансовая</a:t>
            </a:r>
            <a:r>
              <a:rPr lang="ru-RU" spc="-132" dirty="0">
                <a:latin typeface="Arial"/>
                <a:cs typeface="Arial"/>
              </a:rPr>
              <a:t> </a:t>
            </a:r>
            <a:r>
              <a:rPr lang="ru-RU" spc="-107" dirty="0">
                <a:latin typeface="Arial"/>
                <a:cs typeface="Arial"/>
              </a:rPr>
              <a:t>грамотность</a:t>
            </a:r>
            <a:endParaRPr lang="ru-RU" dirty="0">
              <a:latin typeface="Arial"/>
              <a:cs typeface="Arial"/>
            </a:endParaRPr>
          </a:p>
          <a:p>
            <a:pPr marL="239214" indent="-231888" eaLnBrk="1" fontAlgn="auto" hangingPunct="1">
              <a:spcBef>
                <a:spcPts val="173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39214" algn="l"/>
                <a:tab pos="239581" algn="l"/>
              </a:tabLst>
              <a:defRPr/>
            </a:pPr>
            <a:r>
              <a:rPr lang="ru-RU" spc="-164" dirty="0">
                <a:latin typeface="Arial"/>
                <a:cs typeface="Arial"/>
              </a:rPr>
              <a:t>Глобальные</a:t>
            </a:r>
            <a:r>
              <a:rPr lang="ru-RU" spc="-150" dirty="0">
                <a:latin typeface="Arial"/>
                <a:cs typeface="Arial"/>
              </a:rPr>
              <a:t> </a:t>
            </a:r>
            <a:r>
              <a:rPr lang="ru-RU" spc="-75" dirty="0">
                <a:latin typeface="Arial"/>
                <a:cs typeface="Arial"/>
              </a:rPr>
              <a:t>компетенции</a:t>
            </a:r>
            <a:endParaRPr lang="ru-RU" dirty="0">
              <a:latin typeface="Arial"/>
              <a:cs typeface="Arial"/>
            </a:endParaRPr>
          </a:p>
          <a:p>
            <a:pPr marL="239214" indent="-231888" eaLnBrk="1" fontAlgn="auto" hangingPunct="1">
              <a:lnSpc>
                <a:spcPts val="2810"/>
              </a:lnSpc>
              <a:spcBef>
                <a:spcPts val="179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39214" algn="l"/>
                <a:tab pos="239581" algn="l"/>
              </a:tabLst>
              <a:defRPr/>
            </a:pPr>
            <a:r>
              <a:rPr lang="ru-RU" spc="-110" dirty="0" err="1">
                <a:latin typeface="Arial"/>
                <a:cs typeface="Arial"/>
              </a:rPr>
              <a:t>Креативное</a:t>
            </a:r>
            <a:r>
              <a:rPr lang="ru-RU" spc="-141" dirty="0">
                <a:latin typeface="Arial"/>
                <a:cs typeface="Arial"/>
              </a:rPr>
              <a:t> </a:t>
            </a:r>
            <a:r>
              <a:rPr lang="ru-RU" spc="-110" dirty="0">
                <a:latin typeface="Arial"/>
                <a:cs typeface="Arial"/>
              </a:rPr>
              <a:t>мышление</a:t>
            </a:r>
            <a:endParaRPr lang="ru-RU" dirty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1371600"/>
            <a:ext cx="794385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750888"/>
            <a:ext cx="8382000" cy="5192712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Содержимое 3" descr="http://www.mind-map.ru/inc/images/0703/0703232340280.gif"/>
          <p:cNvPicPr>
            <a:picLocks noGr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33400"/>
            <a:ext cx="82248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Правила построения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908050"/>
            <a:ext cx="8362950" cy="521811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	Лист следует расположить горизонтально. Чем он больше, тем лучше (минимум — A4).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	В центре листа - образ всей проблемы/задачи/области знания.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	От центра исходят толстые основные ветви с подписями — они означают главные разделы диаграммы. Основные ветви ветвятся на более тонкие ветви.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	Ветви следует подписывать ключевыми словами, позволяющими вспомнить то или иное понятие (по одному ключевому слову на каждую линию). Лучше использовать печатные буквы.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	Разные блоки информации стоит ограничивать с помощью линий.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	Визуальная декорация разнообразна: форма, цвет (не менее трех), объём, шрифт, стрелки, значки.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	Рисунки (образы) должны быть предельно ясными.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	Слова следует располагать горизонтально.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	Карта должна быть аккуратной, без пересечений, беспорядочной нумерации и нарушений иерархии ее составляющих.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	Важно выработать свой собственный стиль построения карты.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96200" cy="6397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br>
              <a:rPr lang="ru-RU" sz="4000" u="sng">
                <a:solidFill>
                  <a:srgbClr val="000000"/>
                </a:solidFill>
              </a:rPr>
            </a:br>
            <a:r>
              <a:rPr lang="ru-RU" sz="4000">
                <a:solidFill>
                  <a:srgbClr val="000000"/>
                </a:solidFill>
              </a:rPr>
              <a:t>Оценочные рубрики </a:t>
            </a:r>
            <a:br>
              <a:rPr lang="ru-RU" sz="4000">
                <a:solidFill>
                  <a:srgbClr val="000000"/>
                </a:solidFill>
              </a:rPr>
            </a:br>
            <a:endParaRPr lang="ru-RU" sz="4000">
              <a:solidFill>
                <a:srgbClr val="0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Довольно часто ученики, получив оценку, говорят: «Я не понимаю, чего от меня хотят!» или возмущаются: «Почему «4», а не «5»?»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Ученики должны понимать, каких достижений мы от них ожидаем при оценивании и, что наиболее важно, какими критериями при этом пользуемся. </a:t>
            </a:r>
            <a:r>
              <a:rPr lang="ru-RU" b="1" u="sng" dirty="0"/>
              <a:t>Рубрики</a:t>
            </a:r>
            <a:r>
              <a:rPr lang="ru-RU" u="sng" dirty="0"/>
              <a:t> обеспечивают приемлемый путь для взаимодействия с учениками и совместной выработки учебных целей и </a:t>
            </a:r>
            <a:r>
              <a:rPr lang="ru-RU" u="sng" dirty="0">
                <a:solidFill>
                  <a:srgbClr val="FF0000"/>
                </a:solidFill>
              </a:rPr>
              <a:t>критериев</a:t>
            </a:r>
            <a:r>
              <a:rPr lang="ru-RU" u="sng" dirty="0"/>
              <a:t> их достижения. </a:t>
            </a:r>
            <a:r>
              <a:rPr lang="ru-RU" b="1" dirty="0"/>
              <a:t>Рубрики </a:t>
            </a:r>
            <a:r>
              <a:rPr lang="ru-RU" dirty="0"/>
              <a:t>это способ описания оценочных критериев, которые опираются на ожидаемые учебные результаты и достижения учеников.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Каждая рубрика содержит </a:t>
            </a:r>
            <a:r>
              <a:rPr lang="ru-RU" u="sng" dirty="0"/>
              <a:t>набор оценочных критериев и соответствующих им баллов</a:t>
            </a:r>
            <a:r>
              <a:rPr lang="ru-RU" dirty="0"/>
              <a:t>. При использовании в классе рубрики обеспечивают объективный </a:t>
            </a:r>
            <a:r>
              <a:rPr lang="ru-RU" i="1" dirty="0"/>
              <a:t>внешний стандарт, </a:t>
            </a:r>
            <a:r>
              <a:rPr lang="ru-RU" dirty="0"/>
              <a:t>с которым сравниваются различные достижения разных учеников – КРИТЕРИИ УСПЕХА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463550"/>
            <a:ext cx="394335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Приёмы оценивания: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4963" y="2560638"/>
            <a:ext cx="6396037" cy="3840162"/>
          </a:xfrm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latin typeface="+mj-lt"/>
              </a:rPr>
              <a:t>Формула: </a:t>
            </a:r>
            <a:r>
              <a:rPr lang="ru-RU" sz="3600" dirty="0">
                <a:latin typeface="+mj-lt"/>
              </a:rPr>
              <a:t>на первом уроке по новой теме учитель вывешивает список основных правил, понятий, формулировок и формул, которые ОБЯЗАН знать каждый.</a:t>
            </a:r>
          </a:p>
        </p:txBody>
      </p:sp>
      <p:sp>
        <p:nvSpPr>
          <p:cNvPr id="67587" name="Заголовок 1"/>
          <p:cNvSpPr txBox="1">
            <a:spLocks/>
          </p:cNvSpPr>
          <p:nvPr/>
        </p:nvSpPr>
        <p:spPr bwMode="auto">
          <a:xfrm>
            <a:off x="4783138" y="344488"/>
            <a:ext cx="3678237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1">
                <a:solidFill>
                  <a:schemeClr val="accent1"/>
                </a:solidFill>
                <a:latin typeface="Calibri" pitchFamily="34" charset="0"/>
              </a:rPr>
              <a:t>Базовый лист контроля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463550"/>
            <a:ext cx="394335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Приёмы оценивания: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4963" y="2560638"/>
            <a:ext cx="5934075" cy="1935162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>
                <a:latin typeface="+mj-lt"/>
              </a:rPr>
              <a:t>Формула: </a:t>
            </a:r>
            <a:r>
              <a:rPr lang="ru-RU" sz="4000" dirty="0">
                <a:latin typeface="+mj-lt"/>
              </a:rPr>
              <a:t>один ученик отвечает у доски, остальные слушают.</a:t>
            </a:r>
            <a:endParaRPr lang="ru-RU" dirty="0">
              <a:latin typeface="+mj-lt"/>
            </a:endParaRPr>
          </a:p>
        </p:txBody>
      </p:sp>
      <p:sp>
        <p:nvSpPr>
          <p:cNvPr id="68611" name="Заголовок 1"/>
          <p:cNvSpPr txBox="1">
            <a:spLocks/>
          </p:cNvSpPr>
          <p:nvPr/>
        </p:nvSpPr>
        <p:spPr bwMode="auto">
          <a:xfrm>
            <a:off x="4495800" y="344488"/>
            <a:ext cx="396557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1">
                <a:solidFill>
                  <a:schemeClr val="accent1"/>
                </a:solidFill>
                <a:latin typeface="Calibri" pitchFamily="34" charset="0"/>
              </a:rPr>
              <a:t>Показательный ответ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463550"/>
            <a:ext cx="394335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Приёмы оценивания: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25" y="2676525"/>
            <a:ext cx="6000750" cy="4181475"/>
          </a:xfrm>
          <a:ln>
            <a:solidFill>
              <a:schemeClr val="accent1"/>
            </a:solidFill>
          </a:ln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>
                <a:latin typeface="+mj-lt"/>
              </a:rPr>
              <a:t>Формула: </a:t>
            </a:r>
            <a:r>
              <a:rPr lang="ru-RU" sz="4000" dirty="0">
                <a:latin typeface="+mj-lt"/>
              </a:rPr>
              <a:t>ответ ученика прерывается в любом месте и жестом учителя передаётся другому ученику. Повторить несколько раз до завершения ответа.</a:t>
            </a:r>
            <a:endParaRPr lang="ru-RU" dirty="0">
              <a:latin typeface="+mj-lt"/>
            </a:endParaRPr>
          </a:p>
        </p:txBody>
      </p:sp>
      <p:sp>
        <p:nvSpPr>
          <p:cNvPr id="69635" name="Заголовок 1"/>
          <p:cNvSpPr txBox="1">
            <a:spLocks/>
          </p:cNvSpPr>
          <p:nvPr/>
        </p:nvSpPr>
        <p:spPr bwMode="auto">
          <a:xfrm>
            <a:off x="4783138" y="344488"/>
            <a:ext cx="3678237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1">
                <a:solidFill>
                  <a:schemeClr val="accent1"/>
                </a:solidFill>
                <a:latin typeface="Calibri" pitchFamily="34" charset="0"/>
              </a:rPr>
              <a:t>Опрос по цепочке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463550"/>
            <a:ext cx="394335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Приёмы оценивания: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4963" y="2560638"/>
            <a:ext cx="5934075" cy="3687762"/>
          </a:xfrm>
          <a:ln>
            <a:solidFill>
              <a:schemeClr val="accent1"/>
            </a:solidFill>
          </a:ln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>
                <a:latin typeface="+mj-lt"/>
              </a:rPr>
              <a:t>Формула: </a:t>
            </a:r>
            <a:r>
              <a:rPr lang="ru-RU" sz="4000" dirty="0">
                <a:latin typeface="+mj-lt"/>
              </a:rPr>
              <a:t>беседа с одним или несколькими учениками происходит полушёпотом, пока остальной класс занят другим заданием.</a:t>
            </a:r>
            <a:endParaRPr lang="ru-RU" dirty="0">
              <a:latin typeface="+mj-lt"/>
            </a:endParaRPr>
          </a:p>
        </p:txBody>
      </p:sp>
      <p:sp>
        <p:nvSpPr>
          <p:cNvPr id="70659" name="Заголовок 1"/>
          <p:cNvSpPr txBox="1">
            <a:spLocks/>
          </p:cNvSpPr>
          <p:nvPr/>
        </p:nvSpPr>
        <p:spPr bwMode="auto">
          <a:xfrm>
            <a:off x="4783138" y="344488"/>
            <a:ext cx="3678237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1">
                <a:solidFill>
                  <a:schemeClr val="accent1"/>
                </a:solidFill>
                <a:latin typeface="Calibri" pitchFamily="34" charset="0"/>
              </a:rPr>
              <a:t>Тихий опрос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463550"/>
            <a:ext cx="394335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Приёмы оценивания: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4963" y="2560638"/>
            <a:ext cx="5934075" cy="1935162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>
                <a:latin typeface="+mj-lt"/>
              </a:rPr>
              <a:t>Формула: </a:t>
            </a:r>
            <a:r>
              <a:rPr lang="ru-RU" sz="4000" dirty="0">
                <a:latin typeface="+mj-lt"/>
              </a:rPr>
              <a:t>ученики опрашивают друг друга по базовым листам.</a:t>
            </a:r>
            <a:endParaRPr lang="ru-RU" dirty="0">
              <a:latin typeface="+mj-lt"/>
            </a:endParaRPr>
          </a:p>
        </p:txBody>
      </p:sp>
      <p:sp>
        <p:nvSpPr>
          <p:cNvPr id="71683" name="Заголовок 1"/>
          <p:cNvSpPr txBox="1">
            <a:spLocks/>
          </p:cNvSpPr>
          <p:nvPr/>
        </p:nvSpPr>
        <p:spPr bwMode="auto">
          <a:xfrm>
            <a:off x="4783138" y="344488"/>
            <a:ext cx="3678237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1">
                <a:solidFill>
                  <a:schemeClr val="accent1"/>
                </a:solidFill>
                <a:latin typeface="Calibri" pitchFamily="34" charset="0"/>
              </a:rPr>
              <a:t>Взаимоопрос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Актуальность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Оценивание </a:t>
            </a:r>
            <a:r>
              <a:rPr lang="ru-RU" dirty="0"/>
              <a:t>является </a:t>
            </a:r>
            <a:r>
              <a:rPr lang="ru-RU" u="sng" dirty="0"/>
              <a:t>необходимым элементом учебно-воспитательного процесса,</a:t>
            </a:r>
            <a:r>
              <a:rPr lang="ru-RU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но оно эффективно только тогда, </a:t>
            </a:r>
            <a:r>
              <a:rPr lang="ru-RU" u="sng" dirty="0"/>
              <a:t>когда способствует развитию обучающегося.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463550"/>
            <a:ext cx="394335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Приёмы оценивания: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4963" y="2560638"/>
            <a:ext cx="5934075" cy="2849562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>
                <a:latin typeface="+mj-lt"/>
              </a:rPr>
              <a:t>Формула: </a:t>
            </a:r>
            <a:r>
              <a:rPr lang="ru-RU" sz="4000" dirty="0">
                <a:latin typeface="+mj-lt"/>
              </a:rPr>
              <a:t>приучаем детей к паузе между творческим вопросом и ответом ученика.</a:t>
            </a:r>
            <a:endParaRPr lang="ru-RU" dirty="0">
              <a:latin typeface="+mj-lt"/>
            </a:endParaRPr>
          </a:p>
        </p:txBody>
      </p:sp>
      <p:sp>
        <p:nvSpPr>
          <p:cNvPr id="72707" name="Заголовок 1"/>
          <p:cNvSpPr txBox="1">
            <a:spLocks/>
          </p:cNvSpPr>
          <p:nvPr/>
        </p:nvSpPr>
        <p:spPr bwMode="auto">
          <a:xfrm>
            <a:off x="4783138" y="344488"/>
            <a:ext cx="3678237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1">
                <a:solidFill>
                  <a:schemeClr val="accent1"/>
                </a:solidFill>
                <a:latin typeface="Calibri" pitchFamily="34" charset="0"/>
              </a:rPr>
              <a:t>Отсроченная реакция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463550"/>
            <a:ext cx="394335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Приёмы оценивания: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4963" y="2560638"/>
            <a:ext cx="5934075" cy="2468562"/>
          </a:xfrm>
          <a:ln>
            <a:solidFill>
              <a:schemeClr val="accent1"/>
            </a:solidFill>
          </a:ln>
        </p:spPr>
        <p:txBody>
          <a:bodyPr rtlCol="0"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>
                <a:latin typeface="+mj-lt"/>
              </a:rPr>
              <a:t>Формула: </a:t>
            </a:r>
            <a:r>
              <a:rPr lang="ru-RU" sz="4000" dirty="0">
                <a:latin typeface="+mj-lt"/>
              </a:rPr>
              <a:t>учитель проводит тренировочный опрос, не выслушивая ответы учеников полностью.</a:t>
            </a:r>
            <a:endParaRPr lang="ru-RU" dirty="0">
              <a:latin typeface="+mj-lt"/>
            </a:endParaRPr>
          </a:p>
        </p:txBody>
      </p:sp>
      <p:sp>
        <p:nvSpPr>
          <p:cNvPr id="73731" name="Заголовок 1"/>
          <p:cNvSpPr txBox="1">
            <a:spLocks/>
          </p:cNvSpPr>
          <p:nvPr/>
        </p:nvSpPr>
        <p:spPr bwMode="auto">
          <a:xfrm>
            <a:off x="4783138" y="344488"/>
            <a:ext cx="3678237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1">
                <a:solidFill>
                  <a:schemeClr val="accent1"/>
                </a:solidFill>
                <a:latin typeface="Calibri" pitchFamily="34" charset="0"/>
              </a:rPr>
              <a:t>Щадящий опрос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463550"/>
            <a:ext cx="394335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Приёмы оценивания: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4963" y="2560638"/>
            <a:ext cx="5934075" cy="2468562"/>
          </a:xfrm>
          <a:ln>
            <a:solidFill>
              <a:schemeClr val="accent1"/>
            </a:solidFill>
          </a:ln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>
                <a:latin typeface="+mj-lt"/>
              </a:rPr>
              <a:t>Формула: </a:t>
            </a:r>
            <a:r>
              <a:rPr lang="ru-RU" sz="4000" dirty="0">
                <a:latin typeface="+mj-lt"/>
              </a:rPr>
              <a:t>ученики сами оценивают степень своей подготовки и сообщают о ней учителю.</a:t>
            </a:r>
            <a:endParaRPr lang="ru-RU" dirty="0">
              <a:latin typeface="+mj-lt"/>
            </a:endParaRPr>
          </a:p>
        </p:txBody>
      </p:sp>
      <p:sp>
        <p:nvSpPr>
          <p:cNvPr id="74755" name="Заголовок 1"/>
          <p:cNvSpPr txBox="1">
            <a:spLocks/>
          </p:cNvSpPr>
          <p:nvPr/>
        </p:nvSpPr>
        <p:spPr bwMode="auto">
          <a:xfrm>
            <a:off x="4783138" y="344488"/>
            <a:ext cx="3678237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1">
                <a:solidFill>
                  <a:schemeClr val="accent1"/>
                </a:solidFill>
                <a:latin typeface="Calibri" pitchFamily="34" charset="0"/>
              </a:rPr>
              <a:t>Идеальный опрос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463550"/>
            <a:ext cx="394335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Приёмы оценивания: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4963" y="2560638"/>
            <a:ext cx="5934075" cy="2389187"/>
          </a:xfrm>
          <a:ln>
            <a:solidFill>
              <a:schemeClr val="accent1"/>
            </a:solidFill>
          </a:ln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>
                <a:latin typeface="+mj-lt"/>
              </a:rPr>
              <a:t>Формула: </a:t>
            </a:r>
            <a:r>
              <a:rPr lang="ru-RU" sz="4000" dirty="0">
                <a:latin typeface="+mj-lt"/>
              </a:rPr>
              <a:t>диктант по базовым вопросам (5-7 вопросов, из которых 1-2 на повторение), проводится в быстром темпе.</a:t>
            </a:r>
            <a:endParaRPr lang="ru-RU" dirty="0">
              <a:latin typeface="+mj-lt"/>
            </a:endParaRPr>
          </a:p>
        </p:txBody>
      </p:sp>
      <p:sp>
        <p:nvSpPr>
          <p:cNvPr id="75779" name="Заголовок 1"/>
          <p:cNvSpPr txBox="1">
            <a:spLocks/>
          </p:cNvSpPr>
          <p:nvPr/>
        </p:nvSpPr>
        <p:spPr bwMode="auto">
          <a:xfrm>
            <a:off x="3962400" y="344488"/>
            <a:ext cx="449897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1">
                <a:solidFill>
                  <a:schemeClr val="accent1"/>
                </a:solidFill>
                <a:latin typeface="Calibri" pitchFamily="34" charset="0"/>
              </a:rPr>
              <a:t>Фактологический диктант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463550"/>
            <a:ext cx="394335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Приёмы оценивания: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4963" y="2560638"/>
            <a:ext cx="5934075" cy="376396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3600" b="1"/>
              <a:t>Формула: </a:t>
            </a:r>
            <a:r>
              <a:rPr lang="ru-RU" sz="3600"/>
              <a:t>ученики представляют ответы в виде символов (чёрточек или уголков), направление которых меняется в зависимости от выбранного ответа.</a:t>
            </a:r>
          </a:p>
        </p:txBody>
      </p:sp>
      <p:sp>
        <p:nvSpPr>
          <p:cNvPr id="76803" name="Заголовок 1"/>
          <p:cNvSpPr txBox="1">
            <a:spLocks/>
          </p:cNvSpPr>
          <p:nvPr/>
        </p:nvSpPr>
        <p:spPr bwMode="auto">
          <a:xfrm>
            <a:off x="4783138" y="344488"/>
            <a:ext cx="3678237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1">
                <a:solidFill>
                  <a:schemeClr val="accent1"/>
                </a:solidFill>
                <a:latin typeface="Calibri" pitchFamily="34" charset="0"/>
              </a:rPr>
              <a:t>Графический диктант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463550"/>
            <a:ext cx="394335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Приёмы оценивания: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4963" y="2560638"/>
            <a:ext cx="5934075" cy="3038475"/>
          </a:xfrm>
          <a:ln>
            <a:solidFill>
              <a:schemeClr val="accent1"/>
            </a:solidFill>
          </a:ln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>
                <a:latin typeface="+mj-lt"/>
              </a:rPr>
              <a:t>Формула: </a:t>
            </a:r>
            <a:r>
              <a:rPr lang="ru-RU" sz="4000" dirty="0">
                <a:latin typeface="+mj-lt"/>
              </a:rPr>
              <a:t>проводится в высоком темпе (7-10 заданий, по одной минуте на задание), проверяет степень усвоения простых учебных навыков.</a:t>
            </a:r>
            <a:endParaRPr lang="ru-RU" dirty="0">
              <a:latin typeface="+mj-lt"/>
            </a:endParaRPr>
          </a:p>
        </p:txBody>
      </p:sp>
      <p:sp>
        <p:nvSpPr>
          <p:cNvPr id="77827" name="Заголовок 1"/>
          <p:cNvSpPr txBox="1">
            <a:spLocks/>
          </p:cNvSpPr>
          <p:nvPr/>
        </p:nvSpPr>
        <p:spPr bwMode="auto">
          <a:xfrm>
            <a:off x="4783138" y="344488"/>
            <a:ext cx="3678237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1">
                <a:solidFill>
                  <a:schemeClr val="accent1"/>
                </a:solidFill>
                <a:latin typeface="Calibri" pitchFamily="34" charset="0"/>
              </a:rPr>
              <a:t>Блиц-контрольная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463550"/>
            <a:ext cx="394335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Приёмы оценивания: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4963" y="2560638"/>
            <a:ext cx="5934075" cy="1771650"/>
          </a:xfrm>
          <a:ln>
            <a:solidFill>
              <a:schemeClr val="accent1"/>
            </a:solidFill>
          </a:ln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>
                <a:latin typeface="+mj-lt"/>
              </a:rPr>
              <a:t>Формула: </a:t>
            </a:r>
            <a:r>
              <a:rPr lang="ru-RU" sz="4000" dirty="0">
                <a:latin typeface="+mj-lt"/>
              </a:rPr>
              <a:t>учитель проводит обычную контрольную, но отметки в журнал идут по желанию ученика.</a:t>
            </a:r>
            <a:endParaRPr lang="ru-RU" dirty="0">
              <a:latin typeface="+mj-lt"/>
            </a:endParaRPr>
          </a:p>
        </p:txBody>
      </p:sp>
      <p:sp>
        <p:nvSpPr>
          <p:cNvPr id="78851" name="Заголовок 1"/>
          <p:cNvSpPr txBox="1">
            <a:spLocks/>
          </p:cNvSpPr>
          <p:nvPr/>
        </p:nvSpPr>
        <p:spPr bwMode="auto">
          <a:xfrm>
            <a:off x="4495800" y="344488"/>
            <a:ext cx="396557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1">
                <a:solidFill>
                  <a:schemeClr val="accent1"/>
                </a:solidFill>
                <a:latin typeface="Calibri" pitchFamily="34" charset="0"/>
              </a:rPr>
              <a:t>Тренировочная контрольная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463550"/>
            <a:ext cx="4498975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Если дети не готовы: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4963" y="2362200"/>
            <a:ext cx="5934075" cy="3138488"/>
          </a:xfrm>
          <a:ln>
            <a:solidFill>
              <a:schemeClr val="accent1"/>
            </a:solidFill>
          </a:ln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>
                <a:latin typeface="+mj-lt"/>
              </a:rPr>
              <a:t>Формула: </a:t>
            </a:r>
            <a:r>
              <a:rPr lang="ru-RU" sz="4000" dirty="0">
                <a:latin typeface="+mj-lt"/>
              </a:rPr>
              <a:t>перед уроком в классе лежит «Лист защиты». Любой ученик может вписать туда своё имя и быть уверенным, что его сегодня не спросят.</a:t>
            </a:r>
            <a:endParaRPr lang="ru-RU" dirty="0">
              <a:latin typeface="+mj-lt"/>
            </a:endParaRPr>
          </a:p>
        </p:txBody>
      </p:sp>
      <p:sp>
        <p:nvSpPr>
          <p:cNvPr id="79875" name="Заголовок 1"/>
          <p:cNvSpPr txBox="1">
            <a:spLocks/>
          </p:cNvSpPr>
          <p:nvPr/>
        </p:nvSpPr>
        <p:spPr bwMode="auto">
          <a:xfrm>
            <a:off x="4783138" y="344488"/>
            <a:ext cx="3678237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1">
                <a:solidFill>
                  <a:schemeClr val="accent1"/>
                </a:solidFill>
                <a:latin typeface="Calibri" pitchFamily="34" charset="0"/>
              </a:rPr>
              <a:t>Защитный лист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dirty="0"/>
            </a:br>
            <a:r>
              <a:rPr lang="ru-RU" dirty="0"/>
              <a:t>ФО позволяет: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оценивать опыт и потребности ученика;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поощрять самовыдвижение и сотрудничество;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осуществлять мониторинг прогресса учащихся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улучшаются межличностные отношения в классе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развивается самооценка, самоанализ, рефлексивные способности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поддержка/мотивация учения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учащиеся включаются в контрольно-оценочную деятельность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>
                <a:solidFill>
                  <a:schemeClr val="accent1"/>
                </a:solidFill>
              </a:rPr>
              <a:t>Рефлексия</a:t>
            </a:r>
          </a:p>
        </p:txBody>
      </p:sp>
      <p:sp>
        <p:nvSpPr>
          <p:cNvPr id="81922" name="Объект 2"/>
          <p:cNvSpPr>
            <a:spLocks noGrp="1"/>
          </p:cNvSpPr>
          <p:nvPr>
            <p:ph idx="1"/>
          </p:nvPr>
        </p:nvSpPr>
        <p:spPr>
          <a:xfrm>
            <a:off x="628650" y="2011363"/>
            <a:ext cx="7886700" cy="4165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5400"/>
              <a:t>Запишите три приёма / идеи / важные мысли, которые возьмёте с собой после наших занятий.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Данные эксперимента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b="1">
                <a:solidFill>
                  <a:srgbClr val="000000"/>
                </a:solidFill>
              </a:rPr>
              <a:t>оценивались три группы детей</a:t>
            </a:r>
            <a:r>
              <a:rPr lang="ru-RU" sz="2200">
                <a:solidFill>
                  <a:srgbClr val="000000"/>
                </a:solidFill>
              </a:rPr>
              <a:t>: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>
                <a:solidFill>
                  <a:srgbClr val="000000"/>
                </a:solidFill>
              </a:rPr>
              <a:t>первую всячески поощряли,</a:t>
            </a:r>
          </a:p>
          <a:p>
            <a:pPr eaLnBrk="1" hangingPunct="1">
              <a:lnSpc>
                <a:spcPct val="80000"/>
              </a:lnSpc>
            </a:pPr>
            <a:r>
              <a:rPr lang="ru-RU" sz="2200">
                <a:solidFill>
                  <a:srgbClr val="000000"/>
                </a:solidFill>
              </a:rPr>
              <a:t> вторую стыдили и наказывали,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>
                <a:solidFill>
                  <a:srgbClr val="000000"/>
                </a:solidFill>
              </a:rPr>
              <a:t>третью вообще не оценивали.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>
                <a:solidFill>
                  <a:srgbClr val="FF0000"/>
                </a:solidFill>
              </a:rPr>
              <a:t>Самым худшим оказался результат обучающихся, которых вообще не оценивали</a:t>
            </a:r>
            <a:r>
              <a:rPr lang="ru-RU" sz="2200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20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20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20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u="sng">
                <a:solidFill>
                  <a:srgbClr val="000000"/>
                </a:solidFill>
              </a:rPr>
              <a:t>оценивание необходимо</a:t>
            </a:r>
            <a:r>
              <a:rPr lang="ru-RU" sz="2200">
                <a:solidFill>
                  <a:srgbClr val="000000"/>
                </a:solidFill>
              </a:rPr>
              <a:t>, но </a:t>
            </a:r>
            <a:r>
              <a:rPr lang="ru-RU" sz="2200" u="sng">
                <a:solidFill>
                  <a:srgbClr val="000000"/>
                </a:solidFill>
              </a:rPr>
              <a:t>ребенок нуждается в положительной оценке,</a:t>
            </a:r>
            <a:r>
              <a:rPr lang="ru-RU" sz="2200">
                <a:solidFill>
                  <a:srgbClr val="000000"/>
                </a:solidFill>
              </a:rPr>
              <a:t> а оценочная деятельность несет информацию учителю, ученику об уровне формирования самооценки, способностях каждого обучающегося.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114800" y="3429000"/>
            <a:ext cx="865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185738"/>
            <a:ext cx="91440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Интерактивные инструменты формирующего оценивания</a:t>
            </a:r>
            <a:endParaRPr lang="ru-RU" sz="2000">
              <a:latin typeface="Times New Roman" pitchFamily="18" charset="0"/>
            </a:endParaRPr>
          </a:p>
          <a:p>
            <a:pPr eaLnBrk="0" hangingPunct="0"/>
            <a:r>
              <a:rPr lang="en-US" sz="2000" b="1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2000" b="1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2"/>
              </a:rPr>
              <a:t>zen</a:t>
            </a:r>
            <a:r>
              <a:rPr lang="ru-RU" sz="2000" b="1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2"/>
              </a:rPr>
              <a:t>yandex</a:t>
            </a:r>
            <a:r>
              <a:rPr lang="ru-RU" sz="2000" b="1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2000" b="1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2"/>
              </a:rPr>
              <a:t>media</a:t>
            </a:r>
            <a:r>
              <a:rPr lang="ru-RU" sz="2000" b="1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2"/>
              </a:rPr>
              <a:t>id</a:t>
            </a:r>
            <a:r>
              <a:rPr lang="ru-RU" sz="2000" b="1">
                <a:latin typeface="Times New Roman" pitchFamily="18" charset="0"/>
                <a:cs typeface="Times New Roman" pitchFamily="18" charset="0"/>
                <a:hlinkClick r:id="rId2"/>
              </a:rPr>
              <a:t>/5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2"/>
              </a:rPr>
              <a:t>ad</a:t>
            </a:r>
            <a:r>
              <a:rPr lang="ru-RU" sz="2000" b="1">
                <a:latin typeface="Times New Roman" pitchFamily="18" charset="0"/>
                <a:cs typeface="Times New Roman" pitchFamily="18" charset="0"/>
                <a:hlinkClick r:id="rId2"/>
              </a:rPr>
              <a:t>5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2"/>
              </a:rPr>
              <a:t>b</a:t>
            </a:r>
            <a:r>
              <a:rPr lang="ru-RU" sz="2000" b="1">
                <a:latin typeface="Times New Roman" pitchFamily="18" charset="0"/>
                <a:cs typeface="Times New Roman" pitchFamily="18" charset="0"/>
                <a:hlinkClick r:id="rId2"/>
              </a:rPr>
              <a:t>41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2"/>
              </a:rPr>
              <a:t>c</a:t>
            </a:r>
            <a:r>
              <a:rPr lang="ru-RU" sz="2000" b="1">
                <a:latin typeface="Times New Roman" pitchFamily="18" charset="0"/>
                <a:cs typeface="Times New Roman" pitchFamily="18" charset="0"/>
                <a:hlinkClick r:id="rId2"/>
              </a:rPr>
              <a:t>168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2"/>
              </a:rPr>
              <a:t>a</a:t>
            </a:r>
            <a:r>
              <a:rPr lang="ru-RU" sz="2000" b="1">
                <a:latin typeface="Times New Roman" pitchFamily="18" charset="0"/>
                <a:cs typeface="Times New Roman" pitchFamily="18" charset="0"/>
                <a:hlinkClick r:id="rId2"/>
              </a:rPr>
              <a:t>91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2"/>
              </a:rPr>
              <a:t>ec</a:t>
            </a:r>
            <a:r>
              <a:rPr lang="ru-RU" sz="2000" b="1">
                <a:latin typeface="Times New Roman" pitchFamily="18" charset="0"/>
                <a:cs typeface="Times New Roman" pitchFamily="18" charset="0"/>
                <a:hlinkClick r:id="rId2"/>
              </a:rPr>
              <a:t>30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2"/>
              </a:rPr>
              <a:t>f</a:t>
            </a:r>
            <a:r>
              <a:rPr lang="ru-RU" sz="2000" b="1">
                <a:latin typeface="Times New Roman" pitchFamily="18" charset="0"/>
                <a:cs typeface="Times New Roman" pitchFamily="18" charset="0"/>
                <a:hlinkClick r:id="rId2"/>
              </a:rPr>
              <a:t>80620/20-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2"/>
              </a:rPr>
              <a:t>instrumentov</a:t>
            </a:r>
            <a:r>
              <a:rPr lang="ru-RU" sz="2000" b="1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2"/>
              </a:rPr>
              <a:t>formiruiuscego</a:t>
            </a:r>
            <a:r>
              <a:rPr lang="ru-RU" sz="2000" b="1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2"/>
              </a:rPr>
              <a:t>ocenivaniia</a:t>
            </a:r>
            <a:r>
              <a:rPr lang="ru-RU" sz="2000" b="1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2"/>
              </a:rPr>
              <a:t>dlia</a:t>
            </a:r>
            <a:r>
              <a:rPr lang="ru-RU" sz="2000" b="1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2"/>
              </a:rPr>
              <a:t>vashego</a:t>
            </a:r>
            <a:r>
              <a:rPr lang="ru-RU" sz="2000" b="1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2"/>
              </a:rPr>
              <a:t>klassa</a:t>
            </a:r>
            <a:r>
              <a:rPr lang="ru-RU" sz="2000" b="1">
                <a:latin typeface="Times New Roman" pitchFamily="18" charset="0"/>
                <a:cs typeface="Times New Roman" pitchFamily="18" charset="0"/>
                <a:hlinkClick r:id="rId2"/>
              </a:rPr>
              <a:t>-5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2"/>
              </a:rPr>
              <a:t>bfd</a:t>
            </a:r>
            <a:r>
              <a:rPr lang="ru-RU" sz="2000" b="1">
                <a:latin typeface="Times New Roman" pitchFamily="18" charset="0"/>
                <a:cs typeface="Times New Roman" pitchFamily="18" charset="0"/>
                <a:hlinkClick r:id="rId2"/>
              </a:rPr>
              <a:t>17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2"/>
              </a:rPr>
              <a:t>fcbddd</a:t>
            </a:r>
            <a:r>
              <a:rPr lang="ru-RU" sz="2000" b="1">
                <a:latin typeface="Times New Roman" pitchFamily="18" charset="0"/>
                <a:cs typeface="Times New Roman" pitchFamily="18" charset="0"/>
                <a:hlinkClick r:id="rId2"/>
              </a:rPr>
              <a:t>2800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2"/>
              </a:rPr>
              <a:t>abc</a:t>
            </a:r>
            <a:r>
              <a:rPr lang="ru-RU" sz="2000" b="1">
                <a:latin typeface="Times New Roman" pitchFamily="18" charset="0"/>
                <a:cs typeface="Times New Roman" pitchFamily="18" charset="0"/>
                <a:hlinkClick r:id="rId2"/>
              </a:rPr>
              <a:t>14</a:t>
            </a:r>
            <a:r>
              <a:rPr lang="en-US" sz="2000" b="1">
                <a:latin typeface="Times New Roman" pitchFamily="18" charset="0"/>
                <a:cs typeface="Times New Roman" pitchFamily="18" charset="0"/>
                <a:hlinkClick r:id="rId2"/>
              </a:rPr>
              <a:t>afa</a:t>
            </a:r>
            <a:endParaRPr lang="ru-RU" sz="2000">
              <a:latin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Wordwall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latin typeface="Times New Roman" pitchFamily="18" charset="0"/>
            </a:endParaRPr>
          </a:p>
          <a:p>
            <a:pPr eaLnBrk="0" hangingPunct="0"/>
            <a:endParaRPr lang="ru-RU" sz="2000">
              <a:latin typeface="Times New Roman" pitchFamily="18" charset="0"/>
            </a:endParaRPr>
          </a:p>
          <a:p>
            <a:pPr eaLnBrk="0" hangingPunct="0"/>
            <a:endParaRPr lang="ru-RU" sz="2000">
              <a:latin typeface="Times New Roman" pitchFamily="18" charset="0"/>
            </a:endParaRPr>
          </a:p>
          <a:p>
            <a:pPr eaLnBrk="0" hangingPunct="0"/>
            <a:endParaRPr lang="ru-RU" sz="2000">
              <a:latin typeface="Times New Roman" pitchFamily="18" charset="0"/>
            </a:endParaRPr>
          </a:p>
          <a:p>
            <a:pPr eaLnBrk="0" hangingPunct="0"/>
            <a:endParaRPr lang="ru-RU" sz="2000">
              <a:latin typeface="Times New Roman" pitchFamily="18" charset="0"/>
            </a:endParaRPr>
          </a:p>
          <a:p>
            <a:pPr eaLnBrk="0" hangingPunct="0"/>
            <a:endParaRPr lang="ru-RU" sz="2000">
              <a:latin typeface="Times New Roman" pitchFamily="18" charset="0"/>
            </a:endParaRPr>
          </a:p>
          <a:p>
            <a:pPr eaLnBrk="0" hangingPunct="0"/>
            <a:endParaRPr lang="ru-RU" sz="2000">
              <a:latin typeface="Times New Roman" pitchFamily="18" charset="0"/>
            </a:endParaRPr>
          </a:p>
          <a:p>
            <a:pPr eaLnBrk="0" hangingPunct="0"/>
            <a:endParaRPr lang="ru-RU" sz="2000">
              <a:latin typeface="Times New Roman" pitchFamily="18" charset="0"/>
            </a:endParaRPr>
          </a:p>
          <a:p>
            <a:pPr eaLnBrk="0" hangingPunct="0"/>
            <a:endParaRPr lang="ru-RU" sz="2000">
              <a:latin typeface="Times New Roman" pitchFamily="18" charset="0"/>
            </a:endParaRPr>
          </a:p>
          <a:p>
            <a:pPr eaLnBrk="0" hangingPunct="0"/>
            <a:endParaRPr lang="ru-RU" sz="2000">
              <a:latin typeface="Times New Roman" pitchFamily="18" charset="0"/>
            </a:endParaRPr>
          </a:p>
          <a:p>
            <a:pPr eaLnBrk="0" hangingPunct="0"/>
            <a:endParaRPr lang="ru-RU" sz="2000">
              <a:latin typeface="Times New Roman" pitchFamily="18" charset="0"/>
            </a:endParaRPr>
          </a:p>
          <a:p>
            <a:pPr eaLnBrk="0" hangingPunct="0"/>
            <a:endParaRPr lang="ru-RU" sz="2000">
              <a:latin typeface="Times New Roman" pitchFamily="18" charset="0"/>
            </a:endParaRPr>
          </a:p>
          <a:p>
            <a:pPr eaLnBrk="0" hangingPunct="0"/>
            <a:endParaRPr lang="ru-RU" sz="2000">
              <a:latin typeface="Times New Roman" pitchFamily="18" charset="0"/>
            </a:endParaRPr>
          </a:p>
          <a:p>
            <a:pPr eaLnBrk="0" hangingPunct="0"/>
            <a:endParaRPr lang="ru-RU" sz="2000">
              <a:latin typeface="Times New Roman" pitchFamily="18" charset="0"/>
            </a:endParaRPr>
          </a:p>
          <a:p>
            <a:pPr eaLnBrk="0" hangingPunct="0"/>
            <a:endParaRPr lang="ru-RU" sz="2000">
              <a:latin typeface="Times New Roman" pitchFamily="18" charset="0"/>
            </a:endParaRPr>
          </a:p>
          <a:p>
            <a:pPr eaLnBrk="0" hangingPunct="0"/>
            <a:endParaRPr lang="ru-RU" sz="2000">
              <a:latin typeface="Times New Roman" pitchFamily="18" charset="0"/>
            </a:endParaRPr>
          </a:p>
          <a:p>
            <a:pPr eaLnBrk="0" hangingPunct="0"/>
            <a:endParaRPr lang="ru-RU" sz="2000">
              <a:latin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</a:rPr>
              <a:t>Функции </a:t>
            </a:r>
            <a:r>
              <a:rPr lang="ru-RU" sz="2000">
                <a:latin typeface="Times New Roman" pitchFamily="18" charset="0"/>
                <a:hlinkClick r:id="rId3"/>
              </a:rPr>
              <a:t>https://wordwall.net/ru/features</a:t>
            </a:r>
            <a:r>
              <a:rPr lang="ru-RU" sz="2000">
                <a:latin typeface="Times New Roman" pitchFamily="18" charset="0"/>
              </a:rPr>
              <a:t> </a:t>
            </a:r>
          </a:p>
        </p:txBody>
      </p:sp>
      <p:pic>
        <p:nvPicPr>
          <p:cNvPr id="83972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530350"/>
            <a:ext cx="6248400" cy="4687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Рисунок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851525" cy="4389438"/>
          </a:xfrm>
          <a:prstGeom prst="rect">
            <a:avLst/>
          </a:prstGeom>
          <a:noFill/>
        </p:spPr>
      </p:pic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201613"/>
            <a:ext cx="91440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Сообщество Поиск - русский язык 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Quizizz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Quizizz позволяет вам проводить с темпом обучения учащегося 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формирующие оценки веселым и привлекательным образом для учеников всех возрастов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Quizizz работает практически на любом устройстве и предлагает библиотеку общедоступных вопросников, которые учителя могут использовать в своих классах. Они также предоставляют подробные отчеты о классе и ученике.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Рисунок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77788"/>
            <a:ext cx="9144000" cy="6594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r>
              <a:rPr lang="ru-RU" sz="1300" b="1">
                <a:latin typeface="Times New Roman" pitchFamily="18" charset="0"/>
                <a:hlinkClick r:id="rId2"/>
              </a:rPr>
              <a:t>Google Forms</a:t>
            </a:r>
            <a:endParaRPr lang="ru-RU" sz="1300" b="1">
              <a:latin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</a:rPr>
              <a:t>Формы Google - это инструмент обзора и опроса, которые очень просты в использовании. Вы можете разместить данные своей формы или опроса в электронной таблице Google для анализа и оценки. В Google Forms and Sheets также есть много «надстроек», которые предоставляют пользователям еще больше возможностей, которые могут влиять на ваши формирующие оценки. </a:t>
            </a:r>
            <a:r>
              <a:rPr lang="ru-RU" sz="1300" u="sng">
                <a:latin typeface="Times New Roman" pitchFamily="18" charset="0"/>
              </a:rPr>
              <a:t>(Бесплатно)</a:t>
            </a:r>
            <a:r>
              <a:rPr lang="ru-RU" sz="1300">
                <a:latin typeface="Times New Roman" pitchFamily="18" charset="0"/>
              </a:rPr>
              <a:t> </a:t>
            </a:r>
            <a:r>
              <a:rPr lang="ru-RU" sz="1300" b="1">
                <a:latin typeface="Times New Roman" pitchFamily="18" charset="0"/>
              </a:rPr>
              <a:t>Нужно, чтобы учитель и ученики имели аккаунт на Google Диске. Русский язык.</a:t>
            </a:r>
          </a:p>
          <a:p>
            <a:r>
              <a:rPr lang="ru-RU" sz="1300" b="1">
                <a:latin typeface="Times New Roman" pitchFamily="18" charset="0"/>
                <a:hlinkClick r:id="rId3"/>
              </a:rPr>
              <a:t>Gimkit</a:t>
            </a:r>
            <a:endParaRPr lang="ru-RU" sz="1300" b="1">
              <a:latin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</a:rPr>
              <a:t> Gimkit - еще одна быстро развивающаяся игра-викторина, но с дополнительным элементом. Ученики зарабатывают деньги в игре, чтобы тратить на обновление игры.</a:t>
            </a:r>
            <a:endParaRPr lang="ru-RU" sz="1300" b="1">
              <a:latin typeface="Times New Roman" pitchFamily="18" charset="0"/>
            </a:endParaRPr>
          </a:p>
          <a:p>
            <a:r>
              <a:rPr lang="ru-RU" sz="1300" b="1">
                <a:latin typeface="Times New Roman" pitchFamily="18" charset="0"/>
                <a:hlinkClick r:id="rId4"/>
              </a:rPr>
              <a:t>Инструмент вопросов Google Classroom</a:t>
            </a:r>
            <a:endParaRPr lang="ru-RU" sz="1300" b="1">
              <a:latin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</a:rPr>
              <a:t>Внутри Google Classroom у вас есть возможность создать вопросы и поделиться с учениками. Вы можете сделать это совместно или просто сделать ответы видимыми для учителя. Это не инструмент для веток дискуссий, но он может быть полезен для формирующих оценок и для проверки понимания </a:t>
            </a:r>
            <a:r>
              <a:rPr lang="ru-RU" sz="1300" b="1">
                <a:latin typeface="Times New Roman" pitchFamily="18" charset="0"/>
              </a:rPr>
              <a:t>(можно выбрать русскоязычную версию).</a:t>
            </a:r>
          </a:p>
          <a:p>
            <a:r>
              <a:rPr lang="ru-RU" sz="1300" b="1">
                <a:latin typeface="Times New Roman" pitchFamily="18" charset="0"/>
                <a:hlinkClick r:id="rId5"/>
              </a:rPr>
              <a:t>Quizlet</a:t>
            </a:r>
            <a:endParaRPr lang="ru-RU" sz="1300" b="1">
              <a:latin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</a:rPr>
              <a:t>Quizlet - это инструмент изучения, в котором используются карточки, игры и другие «учебные наборы», чтобы помочь учащимся. Quizlet Live - это совместная игра-викторина, в которой ученики помещаются в команды для совместной работы, чтобы отвечать на вопросы и учиться вместе. (Бесплатный)</a:t>
            </a:r>
            <a:endParaRPr lang="ru-RU" sz="1300" b="1">
              <a:latin typeface="Times New Roman" pitchFamily="18" charset="0"/>
            </a:endParaRPr>
          </a:p>
          <a:p>
            <a:r>
              <a:rPr lang="ru-RU" sz="1300" b="1">
                <a:latin typeface="Times New Roman" pitchFamily="18" charset="0"/>
                <a:hlinkClick r:id="rId6"/>
              </a:rPr>
              <a:t> Socrative</a:t>
            </a:r>
            <a:endParaRPr lang="ru-RU" sz="1300" b="1">
              <a:latin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</a:rPr>
              <a:t>Socrative - это веб-инструмент для создания формирующей оценки, который позволяет учителям создавать викторины, задавать вопросы, собирать ответы и обратную связь. Вы также можете создать конкурсную игру-викторине, названную «Space Race», где учащиеся соревнуются, чтобы получить ответы на все вопросы правильно. (модель Freemium с 50 учениками за сеанс.) </a:t>
            </a:r>
            <a:r>
              <a:rPr lang="ru-RU" sz="1300" b="1">
                <a:latin typeface="Times New Roman" pitchFamily="18" charset="0"/>
              </a:rPr>
              <a:t>Ученики скачивают приложение в свои телефоны и на уроки могут заходить и решать/или дома. Только на английском?</a:t>
            </a:r>
          </a:p>
          <a:p>
            <a:r>
              <a:rPr lang="ru-RU" sz="1300" b="1">
                <a:latin typeface="Times New Roman" pitchFamily="18" charset="0"/>
                <a:hlinkClick r:id="rId7"/>
              </a:rPr>
              <a:t> Spiral.ac</a:t>
            </a:r>
            <a:endParaRPr lang="ru-RU" sz="1300" b="1">
              <a:latin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</a:rPr>
              <a:t>Spiral.ac - интерактивная обучающая платформа с набором приложений для совместной работы. Предоставляет быстрые формирующие оценки, обсуждения, команды учеников могут работать вместе, чтобы создавать презентации, и превращать любое публичное видео в чат с вопросами и викторинами. (модель Freemium, некоторые функции бесплатны.)</a:t>
            </a:r>
            <a:endParaRPr lang="ru-RU" sz="1300" b="1">
              <a:latin typeface="Times New Roman" pitchFamily="18" charset="0"/>
            </a:endParaRPr>
          </a:p>
          <a:p>
            <a:r>
              <a:rPr lang="ru-RU" sz="1300" b="1">
                <a:latin typeface="Times New Roman" pitchFamily="18" charset="0"/>
                <a:hlinkClick r:id="rId8"/>
              </a:rPr>
              <a:t> Kahoot!</a:t>
            </a:r>
            <a:endParaRPr lang="ru-RU" sz="1300" b="1">
              <a:latin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</a:rPr>
              <a:t>Kahoot! это игровая платформа для обучения и викторин, которая позволяет создавать очень интересные викторины для вашего класса. Kahoot! это супер весело и захватывающе. Вы можете создавать свои собственные kahoots или выбирать из своей библиотеки игр. Проигрывайте живые kahoots, в группах, </a:t>
            </a:r>
            <a:r>
              <a:rPr lang="ru-RU" sz="1300" b="1">
                <a:latin typeface="Times New Roman" pitchFamily="18" charset="0"/>
              </a:rPr>
              <a:t>создавайте вопросы или назначайте в качестве домашней работы</a:t>
            </a:r>
            <a:r>
              <a:rPr lang="ru-RU" sz="1300">
                <a:latin typeface="Times New Roman" pitchFamily="18" charset="0"/>
              </a:rPr>
              <a:t>. (Бесплатно)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701675"/>
            <a:ext cx="9144000" cy="701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LearningApps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 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есть на русском Есть множество готовых викторин и можно создавать тесты проверочные</a:t>
            </a:r>
            <a:endParaRPr lang="ru-RU" sz="2000">
              <a:latin typeface="Times New Roman" pitchFamily="18" charset="0"/>
              <a:ea typeface="Calibri" pitchFamily="34" charset="0"/>
            </a:endParaRPr>
          </a:p>
        </p:txBody>
      </p:sp>
      <p:pic>
        <p:nvPicPr>
          <p:cNvPr id="110594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534400" cy="4802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Triventy</a:t>
            </a:r>
            <a:r>
              <a:rPr lang="ru-RU" sz="2000" b="1">
                <a:latin typeface="Times New Roman" pitchFamily="18" charset="0"/>
              </a:rPr>
              <a:t>.</a:t>
            </a:r>
            <a:r>
              <a:rPr lang="en-US" sz="2000" b="1">
                <a:latin typeface="Times New Roman" pitchFamily="18" charset="0"/>
              </a:rPr>
              <a:t>com</a:t>
            </a:r>
            <a:r>
              <a:rPr lang="ru-RU" sz="2000" b="1">
                <a:latin typeface="Times New Roman" pitchFamily="18" charset="0"/>
              </a:rPr>
              <a:t> - есть на русском языке. Есть множество готовых викторин (публичные викторины) с музыкой и можно создавать свои.</a:t>
            </a:r>
            <a:r>
              <a:rPr lang="ru-RU" sz="2000">
                <a:latin typeface="Times New Roman" pitchFamily="18" charset="0"/>
              </a:rPr>
              <a:t> </a:t>
            </a:r>
          </a:p>
        </p:txBody>
      </p:sp>
      <p:pic>
        <p:nvPicPr>
          <p:cNvPr id="109571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7467600" cy="5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121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tIns="304704" bIns="0" anchor="ctr">
            <a:spAutoFit/>
          </a:bodyPr>
          <a:lstStyle/>
          <a:p>
            <a:r>
              <a:rPr lang="ru-RU" sz="2000">
                <a:solidFill>
                  <a:srgbClr val="444444"/>
                </a:solidFill>
                <a:latin typeface="Times New Roman" pitchFamily="18" charset="0"/>
              </a:rPr>
              <a:t>Сто идей и двадцать два инструмента для формирующего оценивания</a:t>
            </a:r>
            <a:endParaRPr lang="ru-RU" sz="2000" b="1">
              <a:solidFill>
                <a:srgbClr val="365F91"/>
              </a:solidFill>
              <a:latin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https://pedsovet.org/beta/article/sto-idej-i-dvadcat-dva-instrumenta-dla-formiruusego-ocenivania</a:t>
            </a:r>
            <a:endParaRPr lang="ru-RU" sz="2000">
              <a:latin typeface="Times New Roman" pitchFamily="18" charset="0"/>
            </a:endParaRPr>
          </a:p>
        </p:txBody>
      </p:sp>
      <p:pic>
        <p:nvPicPr>
          <p:cNvPr id="105474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8763000" cy="4930775"/>
          </a:xfrm>
          <a:prstGeom prst="rect">
            <a:avLst/>
          </a:prstGeom>
          <a:noFill/>
        </p:spPr>
      </p:pic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56038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1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Что такое оценивание?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</a:rPr>
              <a:t>Прием «Кластер»</a:t>
            </a:r>
            <a:r>
              <a:rPr lang="ru-RU" dirty="0"/>
              <a:t>- </a:t>
            </a:r>
            <a:r>
              <a:rPr lang="ru-RU" i="1" dirty="0"/>
              <a:t>это графическая форма организации информации, когда </a:t>
            </a:r>
            <a:r>
              <a:rPr lang="ru-RU" b="1" i="1" dirty="0"/>
              <a:t>выделяются основные смысловые единицы</a:t>
            </a:r>
            <a:r>
              <a:rPr lang="ru-RU" i="1" dirty="0"/>
              <a:t>, которые фиксируются в виде схемы с обозначением всех связей между ними.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9" name="Содержимое 8" descr="кл 1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2057400"/>
            <a:ext cx="3657600" cy="3429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88392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176213"/>
            <a:ext cx="9144000" cy="6296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tIns="126960"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1400" b="1">
                <a:latin typeface="Times New Roman" pitchFamily="18" charset="0"/>
              </a:rPr>
              <a:t>1. Инструменты для голосования</a:t>
            </a:r>
          </a:p>
          <a:p>
            <a:pPr>
              <a:tabLst>
                <a:tab pos="457200" algn="l"/>
              </a:tabLst>
            </a:pPr>
            <a:r>
              <a:rPr lang="ru-RU" sz="1400">
                <a:latin typeface="Times New Roman" pitchFamily="18" charset="0"/>
              </a:rPr>
              <a:t>Задавая вопросы, изучая обратную связь, вы можете понять лучше, как взаимодействовать с учениками. Например, мгновенный опрос может быть использован, чтобы сохранить внимание к уроку. Более того, сразу выявляя и пробелы в знаниях - как на индивидуальном уровне, так и на уровне класса - вы можете мгновенно адаптировать уроки и удержать внимание детей.</a:t>
            </a:r>
          </a:p>
          <a:p>
            <a:pPr>
              <a:tabLst>
                <a:tab pos="457200" algn="l"/>
              </a:tabLst>
            </a:pPr>
            <a:r>
              <a:rPr lang="ru-RU" sz="1400">
                <a:latin typeface="Times New Roman" pitchFamily="18" charset="0"/>
                <a:hlinkClick r:id="rId2"/>
              </a:rPr>
              <a:t>Mentimeter</a:t>
            </a:r>
            <a:r>
              <a:rPr lang="ru-RU" sz="1400">
                <a:latin typeface="Times New Roman" pitchFamily="18" charset="0"/>
              </a:rPr>
              <a:t> - интерактивный инструмент для презентаций, который позволяет опрашивать учеников и проверять их уровень понимания. Есть много разных типов вопросов, которые вы можете создать, включая основанные на изображениях, множественный выбор, шкалы, открытые вопросы, вопросы от аудитории и многое другое. Вы даже можете генерировать облака слов из ответов вашего ученика.</a:t>
            </a:r>
          </a:p>
          <a:p>
            <a:pPr>
              <a:tabLst>
                <a:tab pos="457200" algn="l"/>
              </a:tabLst>
            </a:pPr>
            <a:r>
              <a:rPr lang="ru-RU" sz="1400">
                <a:latin typeface="Times New Roman" pitchFamily="18" charset="0"/>
                <a:hlinkClick r:id="rId3"/>
              </a:rPr>
              <a:t>Poll Everywhere</a:t>
            </a:r>
            <a:r>
              <a:rPr lang="ru-RU" sz="1400">
                <a:latin typeface="Times New Roman" pitchFamily="18" charset="0"/>
              </a:rPr>
              <a:t> - вы можете задавать вопросы на уроках, а также просматривать живые данные и отчеты с ответами, появляющимися на анимированных графиках / диаграммах.</a:t>
            </a:r>
          </a:p>
          <a:p>
            <a:pPr>
              <a:tabLst>
                <a:tab pos="457200" algn="l"/>
              </a:tabLst>
            </a:pPr>
            <a:r>
              <a:rPr lang="ru-RU" sz="1400">
                <a:latin typeface="Times New Roman" pitchFamily="18" charset="0"/>
                <a:hlinkClick r:id="rId4"/>
              </a:rPr>
              <a:t>SurveyPlanet</a:t>
            </a:r>
            <a:r>
              <a:rPr lang="ru-RU" sz="1400">
                <a:latin typeface="Times New Roman" pitchFamily="18" charset="0"/>
              </a:rPr>
              <a:t> . Позволяют преподавателям быстро и легко создавать и обмениваться онлайн-опросами.</a:t>
            </a:r>
            <a:endParaRPr lang="ru-RU" sz="1400" b="1">
              <a:latin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ru-RU" sz="1400" b="1">
                <a:latin typeface="Times New Roman" pitchFamily="18" charset="0"/>
              </a:rPr>
              <a:t>2. Инструменты для совместной работы</a:t>
            </a:r>
          </a:p>
          <a:p>
            <a:pPr>
              <a:tabLst>
                <a:tab pos="457200" algn="l"/>
              </a:tabLst>
            </a:pPr>
            <a:r>
              <a:rPr lang="ru-RU" sz="1400">
                <a:latin typeface="Times New Roman" pitchFamily="18" charset="0"/>
              </a:rPr>
              <a:t>Помогая развить критическое мышление и навыки 21-го века, совместная оценка является важной частью обучения сегодня. </a:t>
            </a:r>
          </a:p>
          <a:p>
            <a:pPr>
              <a:tabLst>
                <a:tab pos="457200" algn="l"/>
              </a:tabLst>
            </a:pPr>
            <a:r>
              <a:rPr lang="ru-RU" sz="1400">
                <a:latin typeface="Times New Roman" pitchFamily="18" charset="0"/>
                <a:hlinkClick r:id="rId5"/>
              </a:rPr>
              <a:t>Quizlet</a:t>
            </a:r>
            <a:r>
              <a:rPr lang="ru-RU" sz="1400">
                <a:latin typeface="Times New Roman" pitchFamily="18" charset="0"/>
              </a:rPr>
              <a:t> помогает учителям улучшить результаты своих учеников, вводя в учебный процесс карточки, игры и многое другое. </a:t>
            </a:r>
          </a:p>
          <a:p>
            <a:pPr>
              <a:tabLst>
                <a:tab pos="457200" algn="l"/>
              </a:tabLst>
            </a:pPr>
            <a:r>
              <a:rPr lang="ru-RU" sz="1400">
                <a:latin typeface="Times New Roman" pitchFamily="18" charset="0"/>
                <a:hlinkClick r:id="rId6"/>
              </a:rPr>
              <a:t>Спираль</a:t>
            </a:r>
            <a:r>
              <a:rPr lang="ru-RU" sz="1400">
                <a:latin typeface="Times New Roman" pitchFamily="18" charset="0"/>
              </a:rPr>
              <a:t> помогает преподавателям превратить любой класс в интерактивное учебное пространство. Ученические команды могут создавать совместные презентации и обмениваться ими с помощью подключенных устройств, а вы можете быстро использовать формирующее оценивание, чтобы увидеть, что думает весь класс.</a:t>
            </a:r>
          </a:p>
          <a:p>
            <a:pPr>
              <a:tabLst>
                <a:tab pos="457200" algn="l"/>
              </a:tabLst>
            </a:pPr>
            <a:r>
              <a:rPr lang="ru-RU" sz="1400">
                <a:latin typeface="Times New Roman" pitchFamily="18" charset="0"/>
              </a:rPr>
              <a:t>Используя приложение для зеркалирования ActivCast с </a:t>
            </a:r>
            <a:r>
              <a:rPr lang="ru-RU" sz="1400">
                <a:latin typeface="Times New Roman" pitchFamily="18" charset="0"/>
                <a:hlinkClick r:id="rId7"/>
              </a:rPr>
              <a:t>Activpanel,</a:t>
            </a:r>
            <a:r>
              <a:rPr lang="ru-RU" sz="1400">
                <a:latin typeface="Times New Roman" pitchFamily="18" charset="0"/>
              </a:rPr>
              <a:t> учащиеся или преподаватели могут легко подключить портативное устройство (телефон, планшет или ноутбук) и </a:t>
            </a:r>
            <a:r>
              <a:rPr lang="ru-RU" sz="1400" u="sng">
                <a:latin typeface="Times New Roman" pitchFamily="18" charset="0"/>
              </a:rPr>
              <a:t>поделиться своим экраном со всем классом, что позволяет быстро и просто организовать работу в группе</a:t>
            </a:r>
            <a:r>
              <a:rPr lang="ru-RU" sz="1400">
                <a:latin typeface="Times New Roman" pitchFamily="18" charset="0"/>
              </a:rPr>
              <a:t>.</a:t>
            </a:r>
            <a:endParaRPr lang="ru-RU" sz="1400" b="1">
              <a:latin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ru-RU" sz="1400" b="1">
                <a:latin typeface="Times New Roman" pitchFamily="18" charset="0"/>
              </a:rPr>
              <a:t>3. Классные мероприятия</a:t>
            </a:r>
          </a:p>
          <a:p>
            <a:pPr>
              <a:tabLst>
                <a:tab pos="457200" algn="l"/>
              </a:tabLst>
            </a:pPr>
            <a:r>
              <a:rPr lang="ru-RU" sz="1400">
                <a:latin typeface="Times New Roman" pitchFamily="18" charset="0"/>
                <a:hlinkClick r:id="rId8"/>
              </a:rPr>
              <a:t>ActivInspire</a:t>
            </a:r>
            <a:r>
              <a:rPr lang="ru-RU" sz="1400">
                <a:latin typeface="Times New Roman" pitchFamily="18" charset="0"/>
              </a:rPr>
              <a:t>. С помощью программного обеспечения для создания и проведения уроков </a:t>
            </a:r>
            <a:r>
              <a:rPr lang="ru-RU" sz="1400">
                <a:latin typeface="Times New Roman" pitchFamily="18" charset="0"/>
                <a:hlinkClick r:id="rId7"/>
              </a:rPr>
              <a:t>ActivInspire</a:t>
            </a:r>
            <a:r>
              <a:rPr lang="ru-RU" sz="1400">
                <a:latin typeface="Times New Roman" pitchFamily="18" charset="0"/>
              </a:rPr>
              <a:t> можно сделать викторину или интеллектуальную игру, ученики в игровой форме весело вспомнят пройденный материал, а учитель сможет оценить все ли темы были понятны или остались какие-то проблемы. Когда такая игра проходит на интерактивной панели то даже неактивные ребята могут проверить свои знания.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401638"/>
            <a:ext cx="9144000" cy="61515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tIns="126960"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1200" b="1">
                <a:latin typeface="Times New Roman" pitchFamily="18" charset="0"/>
              </a:rPr>
              <a:t>4. Интернет-портфолио</a:t>
            </a:r>
          </a:p>
          <a:p>
            <a:pPr>
              <a:tabLst>
                <a:tab pos="457200" algn="l"/>
              </a:tabLst>
            </a:pPr>
            <a:r>
              <a:rPr lang="ru-RU" sz="1200">
                <a:latin typeface="Times New Roman" pitchFamily="18" charset="0"/>
              </a:rPr>
              <a:t>Творческие ученики особенно любят этот стиль оценки, поскольку он позволяет им демонстрировать свои достижения родителям, посылать свои работы на конкурсы.</a:t>
            </a:r>
          </a:p>
          <a:p>
            <a:pPr>
              <a:tabLst>
                <a:tab pos="457200" algn="l"/>
              </a:tabLst>
            </a:pPr>
            <a:r>
              <a:rPr lang="ru-RU" sz="1200">
                <a:latin typeface="Times New Roman" pitchFamily="18" charset="0"/>
                <a:hlinkClick r:id="rId2"/>
              </a:rPr>
              <a:t>Padlet</a:t>
            </a:r>
            <a:r>
              <a:rPr lang="ru-RU" sz="1200">
                <a:latin typeface="Times New Roman" pitchFamily="18" charset="0"/>
              </a:rPr>
              <a:t>. Легкий в использовании организатор информации, включая фотографии, документы, веб-ссылки, видео и музыку, чтобы оживить текст.</a:t>
            </a:r>
          </a:p>
          <a:p>
            <a:pPr>
              <a:tabLst>
                <a:tab pos="457200" algn="l"/>
              </a:tabLst>
            </a:pPr>
            <a:r>
              <a:rPr lang="ru-RU" sz="1200">
                <a:latin typeface="Times New Roman" pitchFamily="18" charset="0"/>
                <a:hlinkClick r:id="rId3"/>
              </a:rPr>
              <a:t>Pinterest</a:t>
            </a:r>
            <a:r>
              <a:rPr lang="ru-RU" sz="1200">
                <a:latin typeface="Times New Roman" pitchFamily="18" charset="0"/>
              </a:rPr>
              <a:t> Популярный сервис, которое позволяет людям «прикреплять» на доску контент, создавать и поддерживать «доски объявлений». </a:t>
            </a:r>
          </a:p>
          <a:p>
            <a:pPr>
              <a:tabLst>
                <a:tab pos="457200" algn="l"/>
              </a:tabLst>
            </a:pPr>
            <a:r>
              <a:rPr lang="ru-RU" sz="1200">
                <a:latin typeface="Times New Roman" pitchFamily="18" charset="0"/>
                <a:hlinkClick r:id="rId4"/>
              </a:rPr>
              <a:t>Seesaw</a:t>
            </a:r>
            <a:r>
              <a:rPr lang="ru-RU" sz="1200">
                <a:latin typeface="Times New Roman" pitchFamily="18" charset="0"/>
              </a:rPr>
              <a:t> - позволяет ученикам самовыражаться, размышлять над своим обучением и создавать коллекции, которые они с гордостью показывают другим. Родители могут просматривать работы своих детей и оставлять комментарии.</a:t>
            </a:r>
            <a:endParaRPr lang="ru-RU" sz="1200" b="1">
              <a:latin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ru-RU" sz="1200" b="1">
                <a:latin typeface="Times New Roman" pitchFamily="18" charset="0"/>
              </a:rPr>
              <a:t>5. Видеооценки</a:t>
            </a:r>
          </a:p>
          <a:p>
            <a:pPr>
              <a:tabLst>
                <a:tab pos="457200" algn="l"/>
              </a:tabLst>
            </a:pPr>
            <a:r>
              <a:rPr lang="ru-RU" sz="1200">
                <a:latin typeface="Times New Roman" pitchFamily="18" charset="0"/>
              </a:rPr>
              <a:t>Ученикам нравится создавать своими руками видеоконтент. Например, они могут с помощью видео раскрывать тему для своих одноклассников.После просмотра можно организовать открытое обсуждение. </a:t>
            </a:r>
          </a:p>
          <a:p>
            <a:pPr>
              <a:tabLst>
                <a:tab pos="457200" algn="l"/>
              </a:tabLst>
            </a:pPr>
            <a:r>
              <a:rPr lang="ru-RU" sz="1200">
                <a:latin typeface="Times New Roman" pitchFamily="18" charset="0"/>
                <a:hlinkClick r:id="rId5"/>
              </a:rPr>
              <a:t>Edpuzzle</a:t>
            </a:r>
            <a:r>
              <a:rPr lang="ru-RU" sz="1200">
                <a:latin typeface="Times New Roman" pitchFamily="18" charset="0"/>
              </a:rPr>
              <a:t>. Легко добавить комментарий голосом и вопросы. Вы можете использовать видео с YouTube или записывать и загружать свои собственные. Вы также можете вставить опрос в формате теста в любом месте.</a:t>
            </a:r>
          </a:p>
          <a:p>
            <a:pPr>
              <a:tabLst>
                <a:tab pos="457200" algn="l"/>
              </a:tabLst>
            </a:pPr>
            <a:r>
              <a:rPr lang="ru-RU" sz="1200">
                <a:latin typeface="Times New Roman" pitchFamily="18" charset="0"/>
                <a:hlinkClick r:id="rId6"/>
              </a:rPr>
              <a:t>Flipgrid</a:t>
            </a:r>
            <a:r>
              <a:rPr lang="ru-RU" sz="1200">
                <a:latin typeface="Times New Roman" pitchFamily="18" charset="0"/>
              </a:rPr>
              <a:t> . Ученики записывают короткие видео и комментируют видео друг друга. Педагогам на 100 процентов доступна модерация и контроль доступа.</a:t>
            </a:r>
            <a:endParaRPr lang="ru-RU" sz="1200" b="1">
              <a:latin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ru-RU" sz="1200" b="1">
                <a:latin typeface="Times New Roman" pitchFamily="18" charset="0"/>
              </a:rPr>
              <a:t>6. Живые обучающие игры</a:t>
            </a:r>
          </a:p>
          <a:p>
            <a:pPr>
              <a:tabLst>
                <a:tab pos="457200" algn="l"/>
              </a:tabLst>
            </a:pPr>
            <a:r>
              <a:rPr lang="ru-RU" sz="1200">
                <a:latin typeface="Times New Roman" pitchFamily="18" charset="0"/>
              </a:rPr>
              <a:t>Никто не будет спорить, что игры помогают сфокусировать и мотивировать учеников.</a:t>
            </a:r>
          </a:p>
          <a:p>
            <a:pPr>
              <a:tabLst>
                <a:tab pos="457200" algn="l"/>
              </a:tabLst>
            </a:pPr>
            <a:r>
              <a:rPr lang="ru-RU" sz="1200">
                <a:latin typeface="Times New Roman" pitchFamily="18" charset="0"/>
                <a:hlinkClick r:id="rId7"/>
              </a:rPr>
              <a:t>Gimkit</a:t>
            </a:r>
            <a:r>
              <a:rPr lang="ru-RU" sz="1200">
                <a:latin typeface="Times New Roman" pitchFamily="18" charset="0"/>
              </a:rPr>
              <a:t> - это игровое шоу для классной комнаты, для победы в котором требуются знания, сотрудничество и стратегия. Ученики отвечают на вопросы на своих устройствах и в своем собственном темпе. </a:t>
            </a:r>
          </a:p>
          <a:p>
            <a:pPr>
              <a:tabLst>
                <a:tab pos="457200" algn="l"/>
              </a:tabLst>
            </a:pPr>
            <a:r>
              <a:rPr lang="ru-RU" sz="1200">
                <a:latin typeface="Times New Roman" pitchFamily="18" charset="0"/>
                <a:hlinkClick r:id="rId8"/>
              </a:rPr>
              <a:t>Kahoot! </a:t>
            </a:r>
            <a:r>
              <a:rPr lang="ru-RU" sz="1200">
                <a:latin typeface="Times New Roman" pitchFamily="18" charset="0"/>
              </a:rPr>
              <a:t>! позволяет легко создавать, делиться и играть в веселые обучающие игры или викторины за считанные минуты. Сайт также содержит практические советы.</a:t>
            </a:r>
          </a:p>
          <a:p>
            <a:pPr>
              <a:tabLst>
                <a:tab pos="457200" algn="l"/>
              </a:tabLst>
            </a:pPr>
            <a:r>
              <a:rPr lang="ru-RU" sz="1200">
                <a:latin typeface="Times New Roman" pitchFamily="18" charset="0"/>
                <a:hlinkClick r:id="rId9"/>
              </a:rPr>
              <a:t>Prodigy</a:t>
            </a:r>
            <a:r>
              <a:rPr lang="ru-RU" sz="1200">
                <a:latin typeface="Times New Roman" pitchFamily="18" charset="0"/>
              </a:rPr>
              <a:t> получил звание «Самая привлекательная математическая платформа в мире», содержит материалы по всем основным темам, включая диагностический тест для определения правильной оценки учащихся.</a:t>
            </a:r>
            <a:endParaRPr lang="ru-RU" sz="1200" b="1">
              <a:latin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ru-RU" sz="1200" b="1">
                <a:latin typeface="Times New Roman" pitchFamily="18" charset="0"/>
              </a:rPr>
              <a:t>7. Интерактивные уроки</a:t>
            </a:r>
          </a:p>
          <a:p>
            <a:pPr>
              <a:tabLst>
                <a:tab pos="457200" algn="l"/>
              </a:tabLst>
            </a:pPr>
            <a:r>
              <a:rPr lang="ru-RU" sz="1200">
                <a:latin typeface="Times New Roman" pitchFamily="18" charset="0"/>
              </a:rPr>
              <a:t>Интерактивные уроки с использованием фронатальных дисплеев в классе, таких как </a:t>
            </a:r>
            <a:r>
              <a:rPr lang="ru-RU" sz="1200">
                <a:latin typeface="Times New Roman" pitchFamily="18" charset="0"/>
                <a:hlinkClick r:id="rId10"/>
              </a:rPr>
              <a:t>Promethean ActivPanel</a:t>
            </a:r>
            <a:r>
              <a:rPr lang="ru-RU" sz="1200">
                <a:latin typeface="Times New Roman" pitchFamily="18" charset="0"/>
              </a:rPr>
              <a:t>, предоставляют учителям эффективный инструмент для конструктивной оценки своих учеников. Вы можете использовать приложения прямо с панели.</a:t>
            </a:r>
          </a:p>
          <a:p>
            <a:pPr>
              <a:tabLst>
                <a:tab pos="457200" algn="l"/>
              </a:tabLst>
            </a:pPr>
            <a:r>
              <a:rPr lang="ru-RU" sz="1200">
                <a:latin typeface="Times New Roman" pitchFamily="18" charset="0"/>
                <a:hlinkClick r:id="rId11"/>
              </a:rPr>
              <a:t>InsertLearning</a:t>
            </a:r>
            <a:r>
              <a:rPr lang="ru-RU" sz="1200">
                <a:latin typeface="Times New Roman" pitchFamily="18" charset="0"/>
              </a:rPr>
              <a:t> - это расширение Chrome, которое позволяет превратить любую веб-страницу в интерактивный урок. Вы можете выделить текст, добавить заметки, вставить вопросы и видео, или даже обсуждение.</a:t>
            </a:r>
          </a:p>
          <a:p>
            <a:pPr>
              <a:tabLst>
                <a:tab pos="457200" algn="l"/>
              </a:tabLst>
            </a:pPr>
            <a:r>
              <a:rPr lang="ru-RU" sz="1200">
                <a:latin typeface="Times New Roman" pitchFamily="18" charset="0"/>
                <a:hlinkClick r:id="rId12"/>
              </a:rPr>
              <a:t>Nearpod</a:t>
            </a:r>
            <a:r>
              <a:rPr lang="ru-RU" sz="1200">
                <a:latin typeface="Times New Roman" pitchFamily="18" charset="0"/>
              </a:rPr>
              <a:t> позволяет создавать увлекательные уроки с интерактивными оценками.</a:t>
            </a:r>
          </a:p>
          <a:p>
            <a:pPr>
              <a:tabLst>
                <a:tab pos="457200" algn="l"/>
              </a:tabLst>
            </a:pPr>
            <a:r>
              <a:rPr lang="ru-RU" sz="1200">
                <a:latin typeface="Times New Roman" pitchFamily="18" charset="0"/>
              </a:rPr>
              <a:t>Основанная педагогами, </a:t>
            </a:r>
            <a:r>
              <a:rPr lang="ru-RU" sz="1200">
                <a:latin typeface="Times New Roman" pitchFamily="18" charset="0"/>
                <a:hlinkClick r:id="rId13"/>
              </a:rPr>
              <a:t>Pear Deck</a:t>
            </a:r>
            <a:r>
              <a:rPr lang="ru-RU" sz="1200">
                <a:latin typeface="Times New Roman" pitchFamily="18" charset="0"/>
              </a:rPr>
              <a:t> предлагает решения, основанные на активном обучении и формирующей оценке. Это облегчает вам общение с учениками любого возраста и способностей.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6296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tIns="126960"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1400" b="1">
                <a:latin typeface="Times New Roman" pitchFamily="18" charset="0"/>
              </a:rPr>
              <a:t>8. Визуализация</a:t>
            </a:r>
          </a:p>
          <a:p>
            <a:pPr>
              <a:tabLst>
                <a:tab pos="457200" algn="l"/>
              </a:tabLst>
            </a:pPr>
            <a:r>
              <a:rPr lang="ru-RU" sz="1400">
                <a:latin typeface="Times New Roman" pitchFamily="18" charset="0"/>
              </a:rPr>
              <a:t>Учителя могут попросить учеников создать визуализацию того, что они узнали. Например, вы можете попросить каждого ученика создать иллюстрацию или рисунок по изучаемой теме.</a:t>
            </a:r>
          </a:p>
          <a:p>
            <a:pPr>
              <a:tabLst>
                <a:tab pos="457200" algn="l"/>
              </a:tabLst>
            </a:pPr>
            <a:r>
              <a:rPr lang="ru-RU" sz="1400">
                <a:latin typeface="Times New Roman" pitchFamily="18" charset="0"/>
                <a:hlinkClick r:id="rId2"/>
              </a:rPr>
              <a:t>Google Charts</a:t>
            </a:r>
            <a:r>
              <a:rPr lang="ru-RU" sz="1400">
                <a:latin typeface="Times New Roman" pitchFamily="18" charset="0"/>
              </a:rPr>
              <a:t>. С богатой галереей интерактивных диаграмм и инструментов данных.</a:t>
            </a:r>
          </a:p>
          <a:p>
            <a:pPr>
              <a:tabLst>
                <a:tab pos="457200" algn="l"/>
              </a:tabLst>
            </a:pPr>
            <a:r>
              <a:rPr lang="ru-RU" sz="1400">
                <a:latin typeface="Times New Roman" pitchFamily="18" charset="0"/>
                <a:hlinkClick r:id="rId3"/>
              </a:rPr>
              <a:t>Pixon</a:t>
            </a:r>
            <a:r>
              <a:rPr lang="ru-RU" sz="1400">
                <a:latin typeface="Times New Roman" pitchFamily="18" charset="0"/>
              </a:rPr>
              <a:t>. Любой ученик может создавать комиксы о ком-либо или о чем-либо даже без навыков рисования. Например, приключения капли, если вы изучаете круговорот воды в природе. Или история о том, как был открыт Гелий и его свойствах.</a:t>
            </a:r>
            <a:endParaRPr lang="ru-RU" sz="1400" b="1">
              <a:latin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ru-RU" sz="1400" b="1">
                <a:latin typeface="Times New Roman" pitchFamily="18" charset="0"/>
              </a:rPr>
              <a:t>9. Сравнительные оценки</a:t>
            </a:r>
          </a:p>
          <a:p>
            <a:pPr>
              <a:tabLst>
                <a:tab pos="457200" algn="l"/>
              </a:tabLst>
            </a:pPr>
            <a:r>
              <a:rPr lang="ru-RU" sz="1400">
                <a:latin typeface="Times New Roman" pitchFamily="18" charset="0"/>
              </a:rPr>
              <a:t>Сравнительная оценка позволяет ученикам взвесить все за и против различных вариантов. </a:t>
            </a:r>
          </a:p>
          <a:p>
            <a:pPr>
              <a:tabLst>
                <a:tab pos="457200" algn="l"/>
              </a:tabLst>
            </a:pPr>
            <a:r>
              <a:rPr lang="ru-RU" sz="1400">
                <a:latin typeface="Times New Roman" pitchFamily="18" charset="0"/>
              </a:rPr>
              <a:t>Большие пальцы вверх или вниз. Ученики используют свои большие пальцы, как в конце битвы гладиаторов.</a:t>
            </a:r>
          </a:p>
          <a:p>
            <a:pPr>
              <a:tabLst>
                <a:tab pos="457200" algn="l"/>
              </a:tabLst>
            </a:pPr>
            <a:r>
              <a:rPr lang="ru-RU" sz="1400">
                <a:latin typeface="Times New Roman" pitchFamily="18" charset="0"/>
              </a:rPr>
              <a:t>Диаграммы Венна - схематичное изображение всех возможных отношений (объединение, пересечение, разность, симметрическая разность). </a:t>
            </a:r>
          </a:p>
          <a:p>
            <a:pPr>
              <a:tabLst>
                <a:tab pos="457200" algn="l"/>
              </a:tabLst>
            </a:pPr>
            <a:r>
              <a:rPr lang="ru-RU" sz="1400">
                <a:latin typeface="Times New Roman" pitchFamily="18" charset="0"/>
                <a:hlinkClick r:id="rId4"/>
              </a:rPr>
              <a:t>Diffen</a:t>
            </a:r>
            <a:r>
              <a:rPr lang="ru-RU" sz="1400">
                <a:latin typeface="Times New Roman" pitchFamily="18" charset="0"/>
              </a:rPr>
              <a:t> который позволяет вам сравнивать все что угодно. Вы можете получить доступ к готовым параметрам или попробовать создать несколько собственных списков.</a:t>
            </a:r>
            <a:endParaRPr lang="ru-RU" sz="1400" b="1">
              <a:latin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ru-RU" sz="1400" b="1">
                <a:latin typeface="Times New Roman" pitchFamily="18" charset="0"/>
              </a:rPr>
              <a:t>10. Выходные опросы</a:t>
            </a:r>
          </a:p>
          <a:p>
            <a:pPr>
              <a:tabLst>
                <a:tab pos="457200" algn="l"/>
              </a:tabLst>
            </a:pPr>
            <a:r>
              <a:rPr lang="ru-RU" sz="1400">
                <a:latin typeface="Times New Roman" pitchFamily="18" charset="0"/>
              </a:rPr>
              <a:t>Учителя могут использовать опросы, чтобы выяснить, что думают ученики и чему они научились в конце каждого урока. Эти быстрые, неформальные оценки позволяют быстро оценить понимание материала учащимся.</a:t>
            </a:r>
          </a:p>
          <a:p>
            <a:pPr>
              <a:tabLst>
                <a:tab pos="457200" algn="l"/>
              </a:tabLst>
            </a:pPr>
            <a:r>
              <a:rPr lang="ru-RU" sz="1400">
                <a:latin typeface="Times New Roman" pitchFamily="18" charset="0"/>
                <a:hlinkClick r:id="rId5"/>
              </a:rPr>
              <a:t>Plickers</a:t>
            </a:r>
            <a:r>
              <a:rPr lang="ru-RU" sz="1400">
                <a:latin typeface="Times New Roman" pitchFamily="18" charset="0"/>
              </a:rPr>
              <a:t> позволяет собирать оперативные данные оценки без необходимости использовать устройства, бумагу или карандаши. Вместо этого вы создаете и распечатываете специально закодированные карточки, которые учащиеся хранят в классе в качестве ответов. Затем вы используете приложение Plickers для сканирования карт и сбора данных.</a:t>
            </a:r>
          </a:p>
          <a:p>
            <a:pPr>
              <a:tabLst>
                <a:tab pos="457200" algn="l"/>
              </a:tabLst>
            </a:pPr>
            <a:r>
              <a:rPr lang="ru-RU" sz="1400">
                <a:latin typeface="Times New Roman" pitchFamily="18" charset="0"/>
                <a:hlinkClick r:id="rId6"/>
              </a:rPr>
              <a:t>Socrative</a:t>
            </a:r>
            <a:r>
              <a:rPr lang="ru-RU" sz="1400">
                <a:latin typeface="Times New Roman" pitchFamily="18" charset="0"/>
              </a:rPr>
              <a:t> - это оценки прямо на лету. Вы можете создавать и сохранять оценки специально для ваших учеников.</a:t>
            </a:r>
          </a:p>
          <a:p>
            <a:pPr>
              <a:tabLst>
                <a:tab pos="457200" algn="l"/>
              </a:tabLst>
            </a:pPr>
            <a:r>
              <a:rPr lang="ru-RU" sz="1400">
                <a:latin typeface="Times New Roman" pitchFamily="18" charset="0"/>
              </a:rPr>
              <a:t>Доска настроения, на которую ученики в конце каждого урока клеят стикеры, веселый смайлик, грустный или нейтральный. Так учитель легко оценит общее настроение в классе, поняли ребята тему или нет. Доска может быть как реальной, так и электронной, созданной например в </a:t>
            </a:r>
            <a:r>
              <a:rPr lang="ru-RU" sz="1400">
                <a:latin typeface="Times New Roman" pitchFamily="18" charset="0"/>
                <a:hlinkClick r:id="rId7"/>
              </a:rPr>
              <a:t>ActivInspire</a:t>
            </a:r>
            <a:r>
              <a:rPr lang="ru-RU" sz="1400">
                <a:latin typeface="Times New Roman" pitchFamily="18" charset="0"/>
              </a:rPr>
              <a:t>, так не надо будет волноваться, что результаты не сохранятся.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209550"/>
            <a:ext cx="9144000" cy="1006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https://pedsovet.org/beta/article/veb-servisy-dla-ocenivania-na-uroke-moj-vybor</a:t>
            </a:r>
            <a:endParaRPr lang="ru-RU" sz="2000">
              <a:latin typeface="Times New Roman" pitchFamily="18" charset="0"/>
              <a:ea typeface="Calibri" pitchFamily="34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 инструкции по использованию цифровых инструментов ФО</a:t>
            </a:r>
            <a:endParaRPr lang="ru-RU" sz="2000">
              <a:latin typeface="Times New Roman" pitchFamily="18" charset="0"/>
            </a:endParaRPr>
          </a:p>
          <a:p>
            <a:pPr eaLnBrk="0" hangingPunct="0"/>
            <a:endParaRPr lang="ru-RU" sz="2000">
              <a:latin typeface="Times New Roman" pitchFamily="18" charset="0"/>
            </a:endParaRPr>
          </a:p>
        </p:txBody>
      </p:sp>
      <p:pic>
        <p:nvPicPr>
          <p:cNvPr id="100354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90600"/>
            <a:ext cx="7543800" cy="565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4163"/>
            <a:ext cx="83058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0825"/>
            <a:ext cx="8458200" cy="635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Рисунок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35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Рисунок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7338"/>
            <a:ext cx="83820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304800" y="268288"/>
            <a:ext cx="86106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80000"/>
              </a:lnSpc>
            </a:pPr>
            <a:r>
              <a:rPr lang="ru-RU" sz="2000">
                <a:latin typeface="Times New Roman" pitchFamily="18" charset="0"/>
              </a:rPr>
              <a:t>Анализ городской контрольной работы по математике</a:t>
            </a:r>
          </a:p>
          <a:p>
            <a:pPr>
              <a:lnSpc>
                <a:spcPct val="180000"/>
              </a:lnSpc>
            </a:pPr>
            <a:r>
              <a:rPr lang="ru-RU" sz="2000">
                <a:latin typeface="Times New Roman" pitchFamily="18" charset="0"/>
              </a:rPr>
              <a:t>ФИО____________________________________</a:t>
            </a:r>
          </a:p>
          <a:p>
            <a:pPr>
              <a:lnSpc>
                <a:spcPct val="180000"/>
              </a:lnSpc>
            </a:pPr>
            <a:r>
              <a:rPr lang="ru-RU" sz="2000">
                <a:latin typeface="Times New Roman" pitchFamily="18" charset="0"/>
              </a:rPr>
              <a:t>Работа содержит 15 заданий, на выполнение которых отводится 90 минут. </a:t>
            </a:r>
          </a:p>
          <a:p>
            <a:pPr>
              <a:lnSpc>
                <a:spcPct val="180000"/>
              </a:lnSpc>
            </a:pPr>
            <a:r>
              <a:rPr lang="ru-RU" sz="2000">
                <a:latin typeface="Times New Roman" pitchFamily="18" charset="0"/>
              </a:rPr>
              <a:t> Задание № 1-11 оценивается в 1 балл. Задания № 12,13оцениваются в 2 балла. Задания № 14,15 оцениваются в 3 балла.</a:t>
            </a:r>
          </a:p>
          <a:p>
            <a:pPr>
              <a:lnSpc>
                <a:spcPct val="180000"/>
              </a:lnSpc>
            </a:pPr>
            <a:r>
              <a:rPr lang="ru-RU" sz="2000">
                <a:latin typeface="Times New Roman" pitchFamily="18" charset="0"/>
              </a:rPr>
              <a:t> Вся работа – 21 балл.</a:t>
            </a:r>
          </a:p>
          <a:p>
            <a:pPr>
              <a:lnSpc>
                <a:spcPct val="180000"/>
              </a:lnSpc>
            </a:pPr>
            <a:r>
              <a:rPr lang="ru-RU" sz="2000">
                <a:latin typeface="Times New Roman" pitchFamily="18" charset="0"/>
              </a:rPr>
              <a:t>Контрольная работа оценивается учителем по пятибалльной шкале. </a:t>
            </a:r>
          </a:p>
          <a:p>
            <a:pPr>
              <a:lnSpc>
                <a:spcPct val="180000"/>
              </a:lnSpc>
            </a:pPr>
            <a:r>
              <a:rPr lang="ru-RU" sz="2000">
                <a:latin typeface="Times New Roman" pitchFamily="18" charset="0"/>
              </a:rPr>
              <a:t>Отметка «3» выставляется ученику, набравшему 5-9 баллов.</a:t>
            </a:r>
          </a:p>
          <a:p>
            <a:pPr>
              <a:lnSpc>
                <a:spcPct val="180000"/>
              </a:lnSpc>
            </a:pPr>
            <a:r>
              <a:rPr lang="ru-RU" sz="2000">
                <a:latin typeface="Times New Roman" pitchFamily="18" charset="0"/>
              </a:rPr>
              <a:t>Отметка «4» выставляется ученику, набравшему 10 – 14 баллов.</a:t>
            </a:r>
          </a:p>
          <a:p>
            <a:pPr>
              <a:lnSpc>
                <a:spcPct val="180000"/>
              </a:lnSpc>
            </a:pPr>
            <a:r>
              <a:rPr lang="ru-RU" sz="2000">
                <a:latin typeface="Times New Roman" pitchFamily="18" charset="0"/>
              </a:rPr>
              <a:t>Отметка «5» выставляется ученику, набравшему 15 – 21 баллов.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Задание 1.Составьте Кластер ассоциаций понятия «Оценивание»</a:t>
            </a:r>
          </a:p>
        </p:txBody>
      </p:sp>
      <p:sp>
        <p:nvSpPr>
          <p:cNvPr id="7" name="Овал 6"/>
          <p:cNvSpPr/>
          <p:nvPr/>
        </p:nvSpPr>
        <p:spPr>
          <a:xfrm>
            <a:off x="3048000" y="2743200"/>
            <a:ext cx="25146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оценивание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181600" y="2286000"/>
            <a:ext cx="1524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638800" y="35052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4991100" y="4381500"/>
            <a:ext cx="8382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2743200" y="4267200"/>
            <a:ext cx="990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1143000" y="3657600"/>
            <a:ext cx="1905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1"/>
          </p:cNvCxnSpPr>
          <p:nvPr/>
        </p:nvCxnSpPr>
        <p:spPr>
          <a:xfrm rot="16200000" flipV="1">
            <a:off x="2657475" y="2219325"/>
            <a:ext cx="158750" cy="1358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7" idx="0"/>
          </p:cNvCxnSpPr>
          <p:nvPr/>
        </p:nvCxnSpPr>
        <p:spPr>
          <a:xfrm rot="16200000" flipV="1">
            <a:off x="3752850" y="2190750"/>
            <a:ext cx="9906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6705600" y="1981200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4" name="Овал 23"/>
          <p:cNvSpPr/>
          <p:nvPr/>
        </p:nvSpPr>
        <p:spPr>
          <a:xfrm flipV="1">
            <a:off x="6553200" y="3352800"/>
            <a:ext cx="1295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772400" y="2514600"/>
            <a:ext cx="838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646" name="Group 438"/>
          <p:cNvGraphicFramePr>
            <a:graphicFrameLocks noGrp="1"/>
          </p:cNvGraphicFramePr>
          <p:nvPr/>
        </p:nvGraphicFramePr>
        <p:xfrm>
          <a:off x="228600" y="103188"/>
          <a:ext cx="8686800" cy="6526216"/>
        </p:xfrm>
        <a:graphic>
          <a:graphicData uri="http://schemas.openxmlformats.org/drawingml/2006/table">
            <a:tbl>
              <a:tblPr/>
              <a:tblGrid>
                <a:gridCol w="244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Действия с дробями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Сложение или вычитание смешанных чисел, обыкновенных дробей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Изучается в 6 классе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балл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Простейшие текстовые задачи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Проценты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Изучается в 5-6 классе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балл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Действия со степенями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Возведение в степень, умножение и деление степеней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Изучается в 7 классе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балл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Числа на прямой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Сравнение чисел с помощью координатной прямой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Изучается в 7-8 классе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балл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Решение уравнений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квадратного уравнения помощью дискриминанта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Изучается в 8 классе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балл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Решение неравенств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линейного неравенства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Изучается в 7-8 классе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балл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Прикладная геометрия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теоремы Пифагора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Изучается в 8 классе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балл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Преобразование выражений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Действия с формулами, возведение арифметического корня в квадрат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Изучается в 7-8 классе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балл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Прикладная геометрия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Градусная мера угла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Изучается в 8 классе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балл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Арифметическая прогрессия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находить </a:t>
                      </a:r>
                      <a:r>
                        <a:rPr kumimoji="0" lang="ru-RU" sz="1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-й член арифметической прогрессии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Изучается в 9 классе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балл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</a:t>
                      </a: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геометрических высказываний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Знание теоретического материала по геометрии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Изучается в 7-9 классе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балл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</a:t>
                      </a: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Уметь выполнять преобразования алгебраических выражений, решать уравнения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решать квадратное уравнение, знание области допустимых значений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Изучается в 8-9 классе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балл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 </a:t>
                      </a: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Уметь выполнять действия с геометрическими фигурами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Знание теоретического материала по геометрии, уметь доказывать и аргументировать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Изучается в 7-9 классе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балла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 </a:t>
                      </a: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Текстовая задача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Исследовать простейшие математические модели</a:t>
                      </a:r>
                      <a:r>
                        <a:rPr kumimoji="0" lang="ru-RU" sz="13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Изучается в 7-9 классе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преступил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 </a:t>
                      </a: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Функции и их свойства. Графики функций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Уметь выполнять преобразования алгебраических выражений, строить и читать графики функций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Изучается в 8-9 классе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балла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баллов </a:t>
                      </a: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5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28600" y="354013"/>
            <a:ext cx="86868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>
                <a:latin typeface="Times New Roman" pitchFamily="18" charset="0"/>
              </a:rPr>
              <a:t>Анализ четвертной контрольной работы по математике</a:t>
            </a:r>
          </a:p>
          <a:p>
            <a:pPr>
              <a:lnSpc>
                <a:spcPct val="200000"/>
              </a:lnSpc>
            </a:pPr>
            <a:r>
              <a:rPr lang="ru-RU" sz="2000">
                <a:latin typeface="Times New Roman" pitchFamily="18" charset="0"/>
              </a:rPr>
              <a:t>Ученик ______________________</a:t>
            </a:r>
          </a:p>
          <a:p>
            <a:pPr>
              <a:lnSpc>
                <a:spcPct val="200000"/>
              </a:lnSpc>
            </a:pPr>
            <a:r>
              <a:rPr lang="ru-RU" sz="2000">
                <a:latin typeface="Times New Roman" pitchFamily="18" charset="0"/>
              </a:rPr>
              <a:t>Работа содержит 8 заданий, на выполнение которых отводится 45 минут. </a:t>
            </a:r>
          </a:p>
          <a:p>
            <a:pPr>
              <a:lnSpc>
                <a:spcPct val="200000"/>
              </a:lnSpc>
            </a:pPr>
            <a:r>
              <a:rPr lang="ru-RU" sz="2000">
                <a:latin typeface="Times New Roman" pitchFamily="18" charset="0"/>
              </a:rPr>
              <a:t> Задание № 1,2,4,5,6,8 оценивается в 1 балл. Задания № 3,7 оцениваются в 2 балла. Вся работа – 10 баллов.</a:t>
            </a:r>
          </a:p>
          <a:p>
            <a:pPr>
              <a:lnSpc>
                <a:spcPct val="200000"/>
              </a:lnSpc>
            </a:pPr>
            <a:r>
              <a:rPr lang="ru-RU" sz="2000">
                <a:latin typeface="Times New Roman" pitchFamily="18" charset="0"/>
              </a:rPr>
              <a:t>Контрольная работа оценивается учителем по пятибалльной шкале. </a:t>
            </a:r>
          </a:p>
          <a:p>
            <a:pPr>
              <a:lnSpc>
                <a:spcPct val="200000"/>
              </a:lnSpc>
            </a:pPr>
            <a:r>
              <a:rPr lang="ru-RU" sz="2000">
                <a:latin typeface="Times New Roman" pitchFamily="18" charset="0"/>
              </a:rPr>
              <a:t>Отметка «3» выставляется ученику, набравшему 4 – 5 баллов.</a:t>
            </a:r>
          </a:p>
          <a:p>
            <a:pPr>
              <a:lnSpc>
                <a:spcPct val="200000"/>
              </a:lnSpc>
            </a:pPr>
            <a:r>
              <a:rPr lang="ru-RU" sz="2000">
                <a:latin typeface="Times New Roman" pitchFamily="18" charset="0"/>
              </a:rPr>
              <a:t>Отметка «4» выставляется ученику, набравшему 6 – 8 баллов.</a:t>
            </a:r>
          </a:p>
          <a:p>
            <a:pPr>
              <a:lnSpc>
                <a:spcPct val="200000"/>
              </a:lnSpc>
            </a:pPr>
            <a:r>
              <a:rPr lang="ru-RU" sz="2000">
                <a:latin typeface="Times New Roman" pitchFamily="18" charset="0"/>
              </a:rPr>
              <a:t>Отметка «5» выставляется ученику, набравшему 9 –10 баллов.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54" name="Group 194"/>
          <p:cNvGraphicFramePr>
            <a:graphicFrameLocks noGrp="1"/>
          </p:cNvGraphicFramePr>
          <p:nvPr/>
        </p:nvGraphicFramePr>
        <p:xfrm>
          <a:off x="228600" y="228600"/>
          <a:ext cx="8763000" cy="6507801"/>
        </p:xfrm>
        <a:graphic>
          <a:graphicData uri="http://schemas.openxmlformats.org/drawingml/2006/table">
            <a:tbl>
              <a:tblPr/>
              <a:tblGrid>
                <a:gridCol w="173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4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4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Прописать причину допущенной ошибки, пути ее устранения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Действия со степенями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Возведение в степень, умножение и деление степеней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Уравнение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Линейное уравнение с раскрытием скобок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Преобразование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выражений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Свойства степеней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Геометрическая задача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Аксиомы параллельных прямых. Требует подробного описания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Преобразование выражений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Раскрытие скобок , формулы сокращенного умножения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Преобразование выражений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Формула разности квадратов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Текстовая задача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Составить математическую модель, решить уравнение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8.Упростить выражение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Преобразование выражения, доказательство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Оценка: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3850</Words>
  <Application>Microsoft Office PowerPoint</Application>
  <PresentationFormat>Экран (4:3)</PresentationFormat>
  <Paragraphs>578</Paragraphs>
  <Slides>92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92</vt:i4>
      </vt:variant>
    </vt:vector>
  </HeadingPairs>
  <TitlesOfParts>
    <vt:vector size="97" baseType="lpstr">
      <vt:lpstr>Arial</vt:lpstr>
      <vt:lpstr>Calibri</vt:lpstr>
      <vt:lpstr>Times New Roman</vt:lpstr>
      <vt:lpstr>Wingdings</vt:lpstr>
      <vt:lpstr>Office Theme</vt:lpstr>
      <vt:lpstr>Технология Формирующего оценивания </vt:lpstr>
      <vt:lpstr>Содержание</vt:lpstr>
      <vt:lpstr>Функциональная грамотность</vt:lpstr>
      <vt:lpstr>Презентация PowerPoint</vt:lpstr>
      <vt:lpstr>Основные направления формирования функциональной грамотности, разрабатываемые в рамках проекта</vt:lpstr>
      <vt:lpstr>Актуальность </vt:lpstr>
      <vt:lpstr>Данные эксперимента</vt:lpstr>
      <vt:lpstr>Что такое оценивание?</vt:lpstr>
      <vt:lpstr>Задание 1.Составьте Кластер ассоциаций понятия «Оценивание»</vt:lpstr>
      <vt:lpstr>Задание 2. Ситуация «В школе будут отменены отметки. Оценивание учащихся будет исключительно безотметочным способом». Заполните таблицу  (Прием «Плюс-минус-интересно»)  </vt:lpstr>
      <vt:lpstr>Задание 3. Обсудите и выделите НЕДОСТАТКИ существующих подходов к оцениванию, запишите их на листе</vt:lpstr>
      <vt:lpstr> Недостатки существующей в школе системы оценивания </vt:lpstr>
      <vt:lpstr>Подходы к оцениванию</vt:lpstr>
      <vt:lpstr>Подходы к оцениванию</vt:lpstr>
      <vt:lpstr>Правовая база для реализации формирующего оценивания (ФГОС)</vt:lpstr>
      <vt:lpstr>Крите́рий (др.-греч. κριτήριον — способность различения, средство суждения, мерило) — признак, основание, правило принятия решения по оценке чего-либо на соответствие предъявленным требованиям (мере).</vt:lpstr>
      <vt:lpstr> В введение в практику формирующего оценивания  </vt:lpstr>
      <vt:lpstr>Два подхода к формирующему оцениванию</vt:lpstr>
      <vt:lpstr>Сравним</vt:lpstr>
      <vt:lpstr>Трендом современного образования становится его индивидуализация</vt:lpstr>
      <vt:lpstr>Сущность формирующего оценивания</vt:lpstr>
      <vt:lpstr>Обратная связь </vt:lpstr>
      <vt:lpstr>Стратегии ФО</vt:lpstr>
      <vt:lpstr>Стратегии ФО</vt:lpstr>
      <vt:lpstr>Пример реализации стратегии ФО</vt:lpstr>
      <vt:lpstr>Технология формирующего оценивания</vt:lpstr>
      <vt:lpstr>Технология формирующего оценивания</vt:lpstr>
      <vt:lpstr>Цели урока (пример)</vt:lpstr>
      <vt:lpstr>Сравните критерии по параметру Конкретность</vt:lpstr>
      <vt:lpstr>Пример 1</vt:lpstr>
      <vt:lpstr>Пример 2</vt:lpstr>
      <vt:lpstr>Приемы ФО (по итогам )</vt:lpstr>
      <vt:lpstr>Приемы ФО</vt:lpstr>
      <vt:lpstr>Приемы ФО</vt:lpstr>
      <vt:lpstr>Приемы ФО «Матрица запоминания»</vt:lpstr>
      <vt:lpstr>Приемы ФО</vt:lpstr>
      <vt:lpstr>Приемы ФО</vt:lpstr>
      <vt:lpstr>Приемы ФО </vt:lpstr>
      <vt:lpstr>Приемы ФО (в ходе урока)</vt:lpstr>
      <vt:lpstr>Приемы ФО (в ходе урока)</vt:lpstr>
      <vt:lpstr>Приемы ФО </vt:lpstr>
      <vt:lpstr>Лист самооценки выполнения домашнего задания</vt:lpstr>
      <vt:lpstr> Приемы ФО  </vt:lpstr>
      <vt:lpstr>Таблица показателей правильного выполнения заданий по русскому языку</vt:lpstr>
      <vt:lpstr>Лист самооценки работы в группе</vt:lpstr>
      <vt:lpstr>Пальцевая оценка</vt:lpstr>
      <vt:lpstr> Шкала успеха : </vt:lpstr>
      <vt:lpstr>Интеллект-картирование  (mind-maps)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построения  </vt:lpstr>
      <vt:lpstr> Оценочные рубрики  </vt:lpstr>
      <vt:lpstr>Приёмы оценивания:</vt:lpstr>
      <vt:lpstr>Приёмы оценивания:</vt:lpstr>
      <vt:lpstr>Приёмы оценивания:</vt:lpstr>
      <vt:lpstr>Приёмы оценивания:</vt:lpstr>
      <vt:lpstr>Приёмы оценивания:</vt:lpstr>
      <vt:lpstr>Приёмы оценивания:</vt:lpstr>
      <vt:lpstr>Приёмы оценивания:</vt:lpstr>
      <vt:lpstr>Приёмы оценивания:</vt:lpstr>
      <vt:lpstr>Приёмы оценивания:</vt:lpstr>
      <vt:lpstr>Приёмы оценивания:</vt:lpstr>
      <vt:lpstr>Приёмы оценивания:</vt:lpstr>
      <vt:lpstr>Приёмы оценивания:</vt:lpstr>
      <vt:lpstr>Если дети не готовы:</vt:lpstr>
      <vt:lpstr> ФО позволяет: </vt:lpstr>
      <vt:lpstr>Рефлексия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Формирующее оценивание</dc:title>
  <cp:lastModifiedBy>Пользователь</cp:lastModifiedBy>
  <cp:revision>113</cp:revision>
  <dcterms:modified xsi:type="dcterms:W3CDTF">2021-02-11T22:50:26Z</dcterms:modified>
</cp:coreProperties>
</file>